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Lst>
  <p:sldSz cx="18288000" cy="10287000"/>
  <p:notesSz cx="6858000" cy="9144000"/>
  <p:embeddedFontLst>
    <p:embeddedFont>
      <p:font typeface="Asap" panose="020B0604020202020204" charset="0"/>
      <p:regular r:id="rId33"/>
    </p:embeddedFont>
    <p:embeddedFont>
      <p:font typeface="Asap Bold" panose="020B0604020202020204" charset="0"/>
      <p:regular r:id="rId34"/>
    </p:embeddedFont>
    <p:embeddedFont>
      <p:font typeface="DM Sans" pitchFamily="2" charset="0"/>
      <p:regular r:id="rId35"/>
    </p:embeddedFont>
    <p:embeddedFont>
      <p:font typeface="Oswald Bold" panose="020B0604020202020204"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89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7.sv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6.png"/><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7.sv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6.png"/><Relationship Id="rId7"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7.sv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7.sv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7.sv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7.svg"/></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6.png"/><Relationship Id="rId7"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7.sv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7.sv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7.svg"/></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6.png"/><Relationship Id="rId7"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7.sv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7.svg"/></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6.png"/><Relationship Id="rId7"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7.svg"/></Relationships>
</file>

<file path=ppt/slides/_rels/slide2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6.png"/><Relationship Id="rId7"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7.svg"/></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6.png"/><Relationship Id="rId7"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7.sv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7.svg"/></Relationships>
</file>

<file path=ppt/slides/_rels/slide2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6.png"/><Relationship Id="rId7"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7.svg"/><Relationship Id="rId9" Type="http://schemas.openxmlformats.org/officeDocument/2006/relationships/image" Target="../media/image43.png"/></Relationships>
</file>

<file path=ppt/slides/_rels/slide2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6.png"/><Relationship Id="rId7"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7.sv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7.svg"/></Relationships>
</file>

<file path=ppt/slides/_rels/slide28.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4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3.sv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3.sv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3.sv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sv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3344234" y="2774811"/>
            <a:ext cx="11599531" cy="5206396"/>
            <a:chOff x="0" y="0"/>
            <a:chExt cx="2240058" cy="1005440"/>
          </a:xfrm>
        </p:grpSpPr>
        <p:sp>
          <p:nvSpPr>
            <p:cNvPr id="6" name="Freeform 6"/>
            <p:cNvSpPr/>
            <p:nvPr/>
          </p:nvSpPr>
          <p:spPr>
            <a:xfrm>
              <a:off x="0" y="0"/>
              <a:ext cx="2240058" cy="1005440"/>
            </a:xfrm>
            <a:custGeom>
              <a:avLst/>
              <a:gdLst/>
              <a:ahLst/>
              <a:cxnLst/>
              <a:rect l="l" t="t" r="r" b="b"/>
              <a:pathLst>
                <a:path w="2240058" h="1005440">
                  <a:moveTo>
                    <a:pt x="0" y="0"/>
                  </a:moveTo>
                  <a:lnTo>
                    <a:pt x="2240058" y="0"/>
                  </a:lnTo>
                  <a:lnTo>
                    <a:pt x="2240058" y="1005440"/>
                  </a:lnTo>
                  <a:lnTo>
                    <a:pt x="0" y="100544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7" name="TextBox 7"/>
            <p:cNvSpPr txBox="1"/>
            <p:nvPr/>
          </p:nvSpPr>
          <p:spPr>
            <a:xfrm>
              <a:off x="0" y="-19050"/>
              <a:ext cx="2240058" cy="1024490"/>
            </a:xfrm>
            <a:prstGeom prst="rect">
              <a:avLst/>
            </a:prstGeom>
          </p:spPr>
          <p:txBody>
            <a:bodyPr lIns="50800" tIns="50800" rIns="50800" bIns="50800" rtlCol="0" anchor="ctr"/>
            <a:lstStyle/>
            <a:p>
              <a:pPr algn="ctr">
                <a:lnSpc>
                  <a:spcPts val="2859"/>
                </a:lnSpc>
              </a:pPr>
              <a:endParaRPr/>
            </a:p>
          </p:txBody>
        </p:sp>
      </p:grpSp>
      <p:sp>
        <p:nvSpPr>
          <p:cNvPr id="8" name="TextBox 8"/>
          <p:cNvSpPr txBox="1"/>
          <p:nvPr/>
        </p:nvSpPr>
        <p:spPr>
          <a:xfrm>
            <a:off x="3965368" y="3916850"/>
            <a:ext cx="10357263" cy="2769919"/>
          </a:xfrm>
          <a:prstGeom prst="rect">
            <a:avLst/>
          </a:prstGeom>
        </p:spPr>
        <p:txBody>
          <a:bodyPr lIns="0" tIns="0" rIns="0" bIns="0" rtlCol="0" anchor="t">
            <a:spAutoFit/>
          </a:bodyPr>
          <a:lstStyle/>
          <a:p>
            <a:pPr algn="ctr">
              <a:lnSpc>
                <a:spcPts val="11037"/>
              </a:lnSpc>
            </a:pPr>
            <a:r>
              <a:rPr lang="en-US" sz="7997" spc="783">
                <a:solidFill>
                  <a:srgbClr val="231F20"/>
                </a:solidFill>
                <a:latin typeface="Asap"/>
                <a:ea typeface="Asap"/>
                <a:cs typeface="Asap"/>
                <a:sym typeface="Asap"/>
              </a:rPr>
              <a:t>SIEM PLATFORM WITH WAZUH-XDR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8663659" y="6071953"/>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5005634" y="-4833750"/>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4176364">
            <a:off x="-4503370" y="7375686"/>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487140" y="441008"/>
            <a:ext cx="13258055" cy="857250"/>
          </a:xfrm>
          <a:prstGeom prst="rect">
            <a:avLst/>
          </a:prstGeom>
        </p:spPr>
        <p:txBody>
          <a:bodyPr lIns="0" tIns="0" rIns="0" bIns="0" rtlCol="0" anchor="t">
            <a:spAutoFit/>
          </a:bodyPr>
          <a:lstStyle/>
          <a:p>
            <a:pPr algn="l">
              <a:lnSpc>
                <a:spcPts val="6900"/>
              </a:lnSpc>
            </a:pPr>
            <a:r>
              <a:rPr lang="en-US" sz="5000" b="1" spc="265">
                <a:solidFill>
                  <a:srgbClr val="231F20"/>
                </a:solidFill>
                <a:latin typeface="Oswald Bold"/>
                <a:ea typeface="Oswald Bold"/>
                <a:cs typeface="Oswald Bold"/>
                <a:sym typeface="Oswald Bold"/>
              </a:rPr>
              <a:t>KIỂM TRA ĐẨY LOG VỀ WAZUH SERVER</a:t>
            </a:r>
          </a:p>
        </p:txBody>
      </p:sp>
      <p:sp>
        <p:nvSpPr>
          <p:cNvPr id="7" name="TextBox 7"/>
          <p:cNvSpPr txBox="1"/>
          <p:nvPr/>
        </p:nvSpPr>
        <p:spPr>
          <a:xfrm>
            <a:off x="629562" y="1580885"/>
            <a:ext cx="14548277" cy="1200150"/>
          </a:xfrm>
          <a:prstGeom prst="rect">
            <a:avLst/>
          </a:prstGeom>
        </p:spPr>
        <p:txBody>
          <a:bodyPr lIns="0" tIns="0" rIns="0" bIns="0" rtlCol="0" anchor="t">
            <a:spAutoFit/>
          </a:bodyPr>
          <a:lstStyle/>
          <a:p>
            <a:pPr marL="0" lvl="0" indent="0" algn="just">
              <a:lnSpc>
                <a:spcPts val="4725"/>
              </a:lnSpc>
              <a:spcBef>
                <a:spcPct val="0"/>
              </a:spcBef>
            </a:pPr>
            <a:r>
              <a:rPr lang="en-US" sz="3500" spc="210">
                <a:solidFill>
                  <a:srgbClr val="000000"/>
                </a:solidFill>
                <a:latin typeface="Asap"/>
                <a:ea typeface="Asap"/>
                <a:cs typeface="Asap"/>
                <a:sym typeface="Asap"/>
              </a:rPr>
              <a:t>Thông tin về cuộc tấn công được ghi log lại và hiển thị ở dashboard của Wazuh server.</a:t>
            </a:r>
          </a:p>
        </p:txBody>
      </p:sp>
      <p:sp>
        <p:nvSpPr>
          <p:cNvPr id="8" name="Freeform 8"/>
          <p:cNvSpPr/>
          <p:nvPr/>
        </p:nvSpPr>
        <p:spPr>
          <a:xfrm>
            <a:off x="629562" y="3006878"/>
            <a:ext cx="11376223" cy="7182692"/>
          </a:xfrm>
          <a:custGeom>
            <a:avLst/>
            <a:gdLst/>
            <a:ahLst/>
            <a:cxnLst/>
            <a:rect l="l" t="t" r="r" b="b"/>
            <a:pathLst>
              <a:path w="11376223" h="7182692">
                <a:moveTo>
                  <a:pt x="0" y="0"/>
                </a:moveTo>
                <a:lnTo>
                  <a:pt x="11376224" y="0"/>
                </a:lnTo>
                <a:lnTo>
                  <a:pt x="11376224" y="7182692"/>
                </a:lnTo>
                <a:lnTo>
                  <a:pt x="0" y="7182692"/>
                </a:lnTo>
                <a:lnTo>
                  <a:pt x="0" y="0"/>
                </a:lnTo>
                <a:close/>
              </a:path>
            </a:pathLst>
          </a:custGeom>
          <a:blipFill>
            <a:blip r:embed="rId7"/>
            <a:stretch>
              <a:fillRect/>
            </a:stretch>
          </a:blipFill>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8663659" y="6071953"/>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5005634" y="-4833750"/>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4176364">
            <a:off x="-4503370" y="7375686"/>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487140" y="441008"/>
            <a:ext cx="13258055" cy="857250"/>
          </a:xfrm>
          <a:prstGeom prst="rect">
            <a:avLst/>
          </a:prstGeom>
        </p:spPr>
        <p:txBody>
          <a:bodyPr lIns="0" tIns="0" rIns="0" bIns="0" rtlCol="0" anchor="t">
            <a:spAutoFit/>
          </a:bodyPr>
          <a:lstStyle/>
          <a:p>
            <a:pPr algn="l">
              <a:lnSpc>
                <a:spcPts val="6900"/>
              </a:lnSpc>
            </a:pPr>
            <a:r>
              <a:rPr lang="en-US" sz="5000" b="1" spc="265">
                <a:solidFill>
                  <a:srgbClr val="231F20"/>
                </a:solidFill>
                <a:latin typeface="Oswald Bold"/>
                <a:ea typeface="Oswald Bold"/>
                <a:cs typeface="Oswald Bold"/>
                <a:sym typeface="Oswald Bold"/>
              </a:rPr>
              <a:t>KIỂM TRA ĐẨY LOG VỀ WAZUH SERVER</a:t>
            </a:r>
          </a:p>
        </p:txBody>
      </p:sp>
      <p:sp>
        <p:nvSpPr>
          <p:cNvPr id="7" name="TextBox 7"/>
          <p:cNvSpPr txBox="1"/>
          <p:nvPr/>
        </p:nvSpPr>
        <p:spPr>
          <a:xfrm>
            <a:off x="487140" y="1781597"/>
            <a:ext cx="13908406" cy="1200150"/>
          </a:xfrm>
          <a:prstGeom prst="rect">
            <a:avLst/>
          </a:prstGeom>
        </p:spPr>
        <p:txBody>
          <a:bodyPr lIns="0" tIns="0" rIns="0" bIns="0" rtlCol="0" anchor="t">
            <a:spAutoFit/>
          </a:bodyPr>
          <a:lstStyle/>
          <a:p>
            <a:pPr marL="0" lvl="0" indent="0" algn="just">
              <a:lnSpc>
                <a:spcPts val="4725"/>
              </a:lnSpc>
              <a:spcBef>
                <a:spcPct val="0"/>
              </a:spcBef>
            </a:pPr>
            <a:r>
              <a:rPr lang="en-US" sz="3500" spc="210">
                <a:solidFill>
                  <a:srgbClr val="000000"/>
                </a:solidFill>
                <a:latin typeface="Asap"/>
                <a:ea typeface="Asap"/>
                <a:cs typeface="Asap"/>
                <a:sym typeface="Asap"/>
              </a:rPr>
              <a:t>Tấn công SQL Injection trên máy cài đặt DVWA. Tấn công này bị Mod Security chặn và ghi lại log.</a:t>
            </a:r>
          </a:p>
        </p:txBody>
      </p:sp>
      <p:sp>
        <p:nvSpPr>
          <p:cNvPr id="8" name="Freeform 8"/>
          <p:cNvSpPr/>
          <p:nvPr/>
        </p:nvSpPr>
        <p:spPr>
          <a:xfrm>
            <a:off x="487140" y="3152839"/>
            <a:ext cx="10396598" cy="6890769"/>
          </a:xfrm>
          <a:custGeom>
            <a:avLst/>
            <a:gdLst/>
            <a:ahLst/>
            <a:cxnLst/>
            <a:rect l="l" t="t" r="r" b="b"/>
            <a:pathLst>
              <a:path w="10396598" h="6890769">
                <a:moveTo>
                  <a:pt x="0" y="0"/>
                </a:moveTo>
                <a:lnTo>
                  <a:pt x="10396599" y="0"/>
                </a:lnTo>
                <a:lnTo>
                  <a:pt x="10396599" y="6890769"/>
                </a:lnTo>
                <a:lnTo>
                  <a:pt x="0" y="6890769"/>
                </a:lnTo>
                <a:lnTo>
                  <a:pt x="0" y="0"/>
                </a:lnTo>
                <a:close/>
              </a:path>
            </a:pathLst>
          </a:custGeom>
          <a:blipFill>
            <a:blip r:embed="rId7"/>
            <a:stretch>
              <a:fillRect/>
            </a:stretch>
          </a:blipFill>
        </p:spPr>
        <p:txBody>
          <a:bodyPr/>
          <a:lstStyle/>
          <a:p>
            <a:endParaRPr lang="en-US"/>
          </a:p>
        </p:txBody>
      </p:sp>
      <p:sp>
        <p:nvSpPr>
          <p:cNvPr id="9" name="Freeform 9"/>
          <p:cNvSpPr/>
          <p:nvPr/>
        </p:nvSpPr>
        <p:spPr>
          <a:xfrm>
            <a:off x="11361399" y="3995332"/>
            <a:ext cx="12263637" cy="3559599"/>
          </a:xfrm>
          <a:custGeom>
            <a:avLst/>
            <a:gdLst/>
            <a:ahLst/>
            <a:cxnLst/>
            <a:rect l="l" t="t" r="r" b="b"/>
            <a:pathLst>
              <a:path w="12263637" h="3559599">
                <a:moveTo>
                  <a:pt x="0" y="0"/>
                </a:moveTo>
                <a:lnTo>
                  <a:pt x="12263637" y="0"/>
                </a:lnTo>
                <a:lnTo>
                  <a:pt x="12263637" y="3559599"/>
                </a:lnTo>
                <a:lnTo>
                  <a:pt x="0" y="3559599"/>
                </a:lnTo>
                <a:lnTo>
                  <a:pt x="0" y="0"/>
                </a:lnTo>
                <a:close/>
              </a:path>
            </a:pathLst>
          </a:custGeom>
          <a:blipFill>
            <a:blip r:embed="rId8"/>
            <a:stretch>
              <a:fillRect/>
            </a:stretch>
          </a:blipFill>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8663659" y="6071953"/>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5005634" y="-4833750"/>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4176364">
            <a:off x="-4503370" y="7375686"/>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487140" y="441008"/>
            <a:ext cx="13258055" cy="857250"/>
          </a:xfrm>
          <a:prstGeom prst="rect">
            <a:avLst/>
          </a:prstGeom>
        </p:spPr>
        <p:txBody>
          <a:bodyPr lIns="0" tIns="0" rIns="0" bIns="0" rtlCol="0" anchor="t">
            <a:spAutoFit/>
          </a:bodyPr>
          <a:lstStyle/>
          <a:p>
            <a:pPr algn="l">
              <a:lnSpc>
                <a:spcPts val="6900"/>
              </a:lnSpc>
            </a:pPr>
            <a:r>
              <a:rPr lang="en-US" sz="5000" b="1" spc="265">
                <a:solidFill>
                  <a:srgbClr val="231F20"/>
                </a:solidFill>
                <a:latin typeface="Oswald Bold"/>
                <a:ea typeface="Oswald Bold"/>
                <a:cs typeface="Oswald Bold"/>
                <a:sym typeface="Oswald Bold"/>
              </a:rPr>
              <a:t>KIỂM TRA ĐẨY LOG VỀ WAZUH SERVER</a:t>
            </a:r>
          </a:p>
        </p:txBody>
      </p:sp>
      <p:sp>
        <p:nvSpPr>
          <p:cNvPr id="7" name="TextBox 7"/>
          <p:cNvSpPr txBox="1"/>
          <p:nvPr/>
        </p:nvSpPr>
        <p:spPr>
          <a:xfrm>
            <a:off x="13210725" y="5151970"/>
            <a:ext cx="5270151" cy="1800225"/>
          </a:xfrm>
          <a:prstGeom prst="rect">
            <a:avLst/>
          </a:prstGeom>
        </p:spPr>
        <p:txBody>
          <a:bodyPr lIns="0" tIns="0" rIns="0" bIns="0" rtlCol="0" anchor="t">
            <a:spAutoFit/>
          </a:bodyPr>
          <a:lstStyle/>
          <a:p>
            <a:pPr marL="0" lvl="0" indent="0" algn="l">
              <a:lnSpc>
                <a:spcPts val="4725"/>
              </a:lnSpc>
              <a:spcBef>
                <a:spcPct val="0"/>
              </a:spcBef>
            </a:pPr>
            <a:r>
              <a:rPr lang="en-US" sz="3500" spc="210">
                <a:solidFill>
                  <a:srgbClr val="000000"/>
                </a:solidFill>
                <a:latin typeface="Asap"/>
                <a:ea typeface="Asap"/>
                <a:cs typeface="Asap"/>
                <a:sym typeface="Asap"/>
              </a:rPr>
              <a:t>Log trên Mod Security được đẩy về dashboard của Wazuh Server</a:t>
            </a:r>
          </a:p>
        </p:txBody>
      </p:sp>
      <p:sp>
        <p:nvSpPr>
          <p:cNvPr id="8" name="Freeform 8"/>
          <p:cNvSpPr/>
          <p:nvPr/>
        </p:nvSpPr>
        <p:spPr>
          <a:xfrm>
            <a:off x="487140" y="1797305"/>
            <a:ext cx="13986692" cy="1434532"/>
          </a:xfrm>
          <a:custGeom>
            <a:avLst/>
            <a:gdLst/>
            <a:ahLst/>
            <a:cxnLst/>
            <a:rect l="l" t="t" r="r" b="b"/>
            <a:pathLst>
              <a:path w="13986692" h="1434532">
                <a:moveTo>
                  <a:pt x="0" y="0"/>
                </a:moveTo>
                <a:lnTo>
                  <a:pt x="13986692" y="0"/>
                </a:lnTo>
                <a:lnTo>
                  <a:pt x="13986692" y="1434533"/>
                </a:lnTo>
                <a:lnTo>
                  <a:pt x="0" y="1434533"/>
                </a:lnTo>
                <a:lnTo>
                  <a:pt x="0" y="0"/>
                </a:lnTo>
                <a:close/>
              </a:path>
            </a:pathLst>
          </a:custGeom>
          <a:blipFill>
            <a:blip r:embed="rId7"/>
            <a:stretch>
              <a:fillRect/>
            </a:stretch>
          </a:blipFill>
        </p:spPr>
        <p:txBody>
          <a:bodyPr/>
          <a:lstStyle/>
          <a:p>
            <a:endParaRPr lang="en-US"/>
          </a:p>
        </p:txBody>
      </p:sp>
      <p:sp>
        <p:nvSpPr>
          <p:cNvPr id="9" name="Freeform 9"/>
          <p:cNvSpPr/>
          <p:nvPr/>
        </p:nvSpPr>
        <p:spPr>
          <a:xfrm>
            <a:off x="487140" y="3784937"/>
            <a:ext cx="12517185" cy="5725810"/>
          </a:xfrm>
          <a:custGeom>
            <a:avLst/>
            <a:gdLst/>
            <a:ahLst/>
            <a:cxnLst/>
            <a:rect l="l" t="t" r="r" b="b"/>
            <a:pathLst>
              <a:path w="12517185" h="5725810">
                <a:moveTo>
                  <a:pt x="0" y="0"/>
                </a:moveTo>
                <a:lnTo>
                  <a:pt x="12517185" y="0"/>
                </a:lnTo>
                <a:lnTo>
                  <a:pt x="12517185" y="5725810"/>
                </a:lnTo>
                <a:lnTo>
                  <a:pt x="0" y="5725810"/>
                </a:lnTo>
                <a:lnTo>
                  <a:pt x="0" y="0"/>
                </a:lnTo>
                <a:close/>
              </a:path>
            </a:pathLst>
          </a:custGeom>
          <a:blipFill>
            <a:blip r:embed="rId8"/>
            <a:stretch>
              <a:fillRect/>
            </a:stretch>
          </a:blipFill>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8663659" y="6071953"/>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5005634" y="-4833750"/>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4176364">
            <a:off x="-4503370" y="7375686"/>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487140" y="441008"/>
            <a:ext cx="14956173" cy="857250"/>
          </a:xfrm>
          <a:prstGeom prst="rect">
            <a:avLst/>
          </a:prstGeom>
        </p:spPr>
        <p:txBody>
          <a:bodyPr lIns="0" tIns="0" rIns="0" bIns="0" rtlCol="0" anchor="t">
            <a:spAutoFit/>
          </a:bodyPr>
          <a:lstStyle/>
          <a:p>
            <a:pPr algn="l">
              <a:lnSpc>
                <a:spcPts val="6900"/>
              </a:lnSpc>
            </a:pPr>
            <a:r>
              <a:rPr lang="en-US" sz="5000" b="1" spc="265">
                <a:solidFill>
                  <a:srgbClr val="231F20"/>
                </a:solidFill>
                <a:latin typeface="Oswald Bold"/>
                <a:ea typeface="Oswald Bold"/>
                <a:cs typeface="Oswald Bold"/>
                <a:sym typeface="Oswald Bold"/>
              </a:rPr>
              <a:t>CHẶN TRUY CẬP CỦA MÁY KHÔNG CÓ WAZUH AGENT </a:t>
            </a:r>
          </a:p>
        </p:txBody>
      </p:sp>
      <p:sp>
        <p:nvSpPr>
          <p:cNvPr id="7" name="TextBox 7"/>
          <p:cNvSpPr txBox="1"/>
          <p:nvPr/>
        </p:nvSpPr>
        <p:spPr>
          <a:xfrm>
            <a:off x="487140" y="1602299"/>
            <a:ext cx="16271006" cy="1200150"/>
          </a:xfrm>
          <a:prstGeom prst="rect">
            <a:avLst/>
          </a:prstGeom>
        </p:spPr>
        <p:txBody>
          <a:bodyPr lIns="0" tIns="0" rIns="0" bIns="0" rtlCol="0" anchor="t">
            <a:spAutoFit/>
          </a:bodyPr>
          <a:lstStyle/>
          <a:p>
            <a:pPr marL="0" lvl="0" indent="0" algn="l">
              <a:lnSpc>
                <a:spcPts val="4725"/>
              </a:lnSpc>
              <a:spcBef>
                <a:spcPct val="0"/>
              </a:spcBef>
            </a:pPr>
            <a:r>
              <a:rPr lang="en-US" sz="3500" spc="210">
                <a:solidFill>
                  <a:srgbClr val="000000"/>
                </a:solidFill>
                <a:latin typeface="Asap"/>
                <a:ea typeface="Asap"/>
                <a:cs typeface="Asap"/>
                <a:sym typeface="Asap"/>
              </a:rPr>
              <a:t>Cấu hình Mod Security rules để đảm bảo chỉ những máy có cài đặt Wazuh agent mới được truy cập tài nguyên web DVWA.</a:t>
            </a:r>
          </a:p>
        </p:txBody>
      </p:sp>
      <p:sp>
        <p:nvSpPr>
          <p:cNvPr id="8" name="TextBox 8"/>
          <p:cNvSpPr txBox="1"/>
          <p:nvPr/>
        </p:nvSpPr>
        <p:spPr>
          <a:xfrm>
            <a:off x="487140" y="3486350"/>
            <a:ext cx="12122719" cy="464185"/>
          </a:xfrm>
          <a:prstGeom prst="rect">
            <a:avLst/>
          </a:prstGeom>
        </p:spPr>
        <p:txBody>
          <a:bodyPr lIns="0" tIns="0" rIns="0" bIns="0" rtlCol="0" anchor="t">
            <a:spAutoFit/>
          </a:bodyPr>
          <a:lstStyle/>
          <a:p>
            <a:pPr marL="0" lvl="1" indent="0" algn="l">
              <a:lnSpc>
                <a:spcPts val="3395"/>
              </a:lnSpc>
              <a:spcBef>
                <a:spcPct val="0"/>
              </a:spcBef>
            </a:pPr>
            <a:r>
              <a:rPr lang="en-US" sz="3500">
                <a:solidFill>
                  <a:srgbClr val="000000"/>
                </a:solidFill>
                <a:latin typeface="Asap"/>
                <a:ea typeface="Asap"/>
                <a:cs typeface="Asap"/>
                <a:sym typeface="Asap"/>
              </a:rPr>
              <a:t>Máy client (Metasploitable) và DVWA được gắn Wazuh agent</a:t>
            </a:r>
          </a:p>
        </p:txBody>
      </p:sp>
      <p:sp>
        <p:nvSpPr>
          <p:cNvPr id="9" name="Freeform 9"/>
          <p:cNvSpPr/>
          <p:nvPr/>
        </p:nvSpPr>
        <p:spPr>
          <a:xfrm>
            <a:off x="418938" y="4587717"/>
            <a:ext cx="15417105" cy="4727912"/>
          </a:xfrm>
          <a:custGeom>
            <a:avLst/>
            <a:gdLst/>
            <a:ahLst/>
            <a:cxnLst/>
            <a:rect l="l" t="t" r="r" b="b"/>
            <a:pathLst>
              <a:path w="15417105" h="4727912">
                <a:moveTo>
                  <a:pt x="0" y="0"/>
                </a:moveTo>
                <a:lnTo>
                  <a:pt x="15417105" y="0"/>
                </a:lnTo>
                <a:lnTo>
                  <a:pt x="15417105" y="4727912"/>
                </a:lnTo>
                <a:lnTo>
                  <a:pt x="0" y="4727912"/>
                </a:lnTo>
                <a:lnTo>
                  <a:pt x="0" y="0"/>
                </a:lnTo>
                <a:close/>
              </a:path>
            </a:pathLst>
          </a:custGeom>
          <a:blipFill>
            <a:blip r:embed="rId7"/>
            <a:stretch>
              <a:fillRect/>
            </a:stretch>
          </a:blipFill>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8663659" y="6071953"/>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5005634" y="-4833750"/>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4176364">
            <a:off x="-4503370" y="7375686"/>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487140" y="441008"/>
            <a:ext cx="14956173" cy="857250"/>
          </a:xfrm>
          <a:prstGeom prst="rect">
            <a:avLst/>
          </a:prstGeom>
        </p:spPr>
        <p:txBody>
          <a:bodyPr lIns="0" tIns="0" rIns="0" bIns="0" rtlCol="0" anchor="t">
            <a:spAutoFit/>
          </a:bodyPr>
          <a:lstStyle/>
          <a:p>
            <a:pPr algn="l">
              <a:lnSpc>
                <a:spcPts val="6900"/>
              </a:lnSpc>
            </a:pPr>
            <a:r>
              <a:rPr lang="en-US" sz="5000" b="1" spc="265">
                <a:solidFill>
                  <a:srgbClr val="231F20"/>
                </a:solidFill>
                <a:latin typeface="Oswald Bold"/>
                <a:ea typeface="Oswald Bold"/>
                <a:cs typeface="Oswald Bold"/>
                <a:sym typeface="Oswald Bold"/>
              </a:rPr>
              <a:t>CHẶN TRUY CẬP CỦA MÁY KHÔNG CÓ WAZUH AGENT </a:t>
            </a:r>
          </a:p>
        </p:txBody>
      </p:sp>
      <p:sp>
        <p:nvSpPr>
          <p:cNvPr id="7" name="TextBox 7"/>
          <p:cNvSpPr txBox="1"/>
          <p:nvPr/>
        </p:nvSpPr>
        <p:spPr>
          <a:xfrm>
            <a:off x="487140" y="1602299"/>
            <a:ext cx="16271006" cy="1200150"/>
          </a:xfrm>
          <a:prstGeom prst="rect">
            <a:avLst/>
          </a:prstGeom>
        </p:spPr>
        <p:txBody>
          <a:bodyPr lIns="0" tIns="0" rIns="0" bIns="0" rtlCol="0" anchor="t">
            <a:spAutoFit/>
          </a:bodyPr>
          <a:lstStyle/>
          <a:p>
            <a:pPr marL="0" lvl="0" indent="0" algn="l">
              <a:lnSpc>
                <a:spcPts val="4725"/>
              </a:lnSpc>
              <a:spcBef>
                <a:spcPct val="0"/>
              </a:spcBef>
            </a:pPr>
            <a:r>
              <a:rPr lang="en-US" sz="3500" spc="210">
                <a:solidFill>
                  <a:srgbClr val="000000"/>
                </a:solidFill>
                <a:latin typeface="Asap"/>
                <a:ea typeface="Asap"/>
                <a:cs typeface="Asap"/>
                <a:sym typeface="Asap"/>
              </a:rPr>
              <a:t>Cấu hình Mod Security rules để đảm bảo chỉ những máy có cài đặt Wazuh agent mới được truy cập tài nguyên web DVWA.</a:t>
            </a:r>
          </a:p>
        </p:txBody>
      </p:sp>
      <p:sp>
        <p:nvSpPr>
          <p:cNvPr id="8" name="TextBox 8"/>
          <p:cNvSpPr txBox="1"/>
          <p:nvPr/>
        </p:nvSpPr>
        <p:spPr>
          <a:xfrm>
            <a:off x="487140" y="3486350"/>
            <a:ext cx="12122719" cy="464185"/>
          </a:xfrm>
          <a:prstGeom prst="rect">
            <a:avLst/>
          </a:prstGeom>
        </p:spPr>
        <p:txBody>
          <a:bodyPr lIns="0" tIns="0" rIns="0" bIns="0" rtlCol="0" anchor="t">
            <a:spAutoFit/>
          </a:bodyPr>
          <a:lstStyle/>
          <a:p>
            <a:pPr marL="0" lvl="1" indent="0" algn="l">
              <a:lnSpc>
                <a:spcPts val="3395"/>
              </a:lnSpc>
              <a:spcBef>
                <a:spcPct val="0"/>
              </a:spcBef>
            </a:pPr>
            <a:r>
              <a:rPr lang="en-US" sz="3500">
                <a:solidFill>
                  <a:srgbClr val="000000"/>
                </a:solidFill>
                <a:latin typeface="Asap"/>
                <a:ea typeface="Asap"/>
                <a:cs typeface="Asap"/>
                <a:sym typeface="Asap"/>
              </a:rPr>
              <a:t>Máy client (Metasploitable) và DVWA được gắn Wazuh agent</a:t>
            </a:r>
          </a:p>
        </p:txBody>
      </p:sp>
      <p:sp>
        <p:nvSpPr>
          <p:cNvPr id="9" name="Freeform 9"/>
          <p:cNvSpPr/>
          <p:nvPr/>
        </p:nvSpPr>
        <p:spPr>
          <a:xfrm>
            <a:off x="418938" y="4587717"/>
            <a:ext cx="15417105" cy="4727912"/>
          </a:xfrm>
          <a:custGeom>
            <a:avLst/>
            <a:gdLst/>
            <a:ahLst/>
            <a:cxnLst/>
            <a:rect l="l" t="t" r="r" b="b"/>
            <a:pathLst>
              <a:path w="15417105" h="4727912">
                <a:moveTo>
                  <a:pt x="0" y="0"/>
                </a:moveTo>
                <a:lnTo>
                  <a:pt x="15417105" y="0"/>
                </a:lnTo>
                <a:lnTo>
                  <a:pt x="15417105" y="4727912"/>
                </a:lnTo>
                <a:lnTo>
                  <a:pt x="0" y="4727912"/>
                </a:lnTo>
                <a:lnTo>
                  <a:pt x="0" y="0"/>
                </a:lnTo>
                <a:close/>
              </a:path>
            </a:pathLst>
          </a:custGeom>
          <a:blipFill>
            <a:blip r:embed="rId7"/>
            <a:stretch>
              <a:fillRect/>
            </a:stretch>
          </a:blipFill>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8663659" y="6071953"/>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5005634" y="-4833750"/>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4176364">
            <a:off x="-4503370" y="7375686"/>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487140" y="441008"/>
            <a:ext cx="14956173" cy="857250"/>
          </a:xfrm>
          <a:prstGeom prst="rect">
            <a:avLst/>
          </a:prstGeom>
        </p:spPr>
        <p:txBody>
          <a:bodyPr lIns="0" tIns="0" rIns="0" bIns="0" rtlCol="0" anchor="t">
            <a:spAutoFit/>
          </a:bodyPr>
          <a:lstStyle/>
          <a:p>
            <a:pPr algn="l">
              <a:lnSpc>
                <a:spcPts val="6900"/>
              </a:lnSpc>
            </a:pPr>
            <a:r>
              <a:rPr lang="en-US" sz="5000" b="1" spc="265">
                <a:solidFill>
                  <a:srgbClr val="231F20"/>
                </a:solidFill>
                <a:latin typeface="Oswald Bold"/>
                <a:ea typeface="Oswald Bold"/>
                <a:cs typeface="Oswald Bold"/>
                <a:sym typeface="Oswald Bold"/>
              </a:rPr>
              <a:t>CHẶN TRUY CẬP CỦA MÁY KHÔNG CÓ WAZUH AGENT </a:t>
            </a:r>
          </a:p>
        </p:txBody>
      </p:sp>
      <p:sp>
        <p:nvSpPr>
          <p:cNvPr id="7" name="TextBox 7"/>
          <p:cNvSpPr txBox="1"/>
          <p:nvPr/>
        </p:nvSpPr>
        <p:spPr>
          <a:xfrm>
            <a:off x="487140" y="1691520"/>
            <a:ext cx="17487789" cy="442214"/>
          </a:xfrm>
          <a:prstGeom prst="rect">
            <a:avLst/>
          </a:prstGeom>
        </p:spPr>
        <p:txBody>
          <a:bodyPr lIns="0" tIns="0" rIns="0" bIns="0" rtlCol="0" anchor="t">
            <a:spAutoFit/>
          </a:bodyPr>
          <a:lstStyle/>
          <a:p>
            <a:pPr marL="0" lvl="1" indent="0" algn="l">
              <a:lnSpc>
                <a:spcPts val="3297"/>
              </a:lnSpc>
              <a:spcBef>
                <a:spcPct val="0"/>
              </a:spcBef>
            </a:pPr>
            <a:r>
              <a:rPr lang="en-US" sz="3399">
                <a:solidFill>
                  <a:srgbClr val="000000"/>
                </a:solidFill>
                <a:latin typeface="Asap"/>
                <a:ea typeface="Asap"/>
                <a:cs typeface="Asap"/>
                <a:sym typeface="Asap"/>
              </a:rPr>
              <a:t>Máy Attacker có thể ping được máy DVWA nhưng không thể truy cập vào tài nguyên web</a:t>
            </a:r>
          </a:p>
        </p:txBody>
      </p:sp>
      <p:sp>
        <p:nvSpPr>
          <p:cNvPr id="8" name="Freeform 8"/>
          <p:cNvSpPr/>
          <p:nvPr/>
        </p:nvSpPr>
        <p:spPr>
          <a:xfrm>
            <a:off x="487140" y="2460322"/>
            <a:ext cx="13439198" cy="7783595"/>
          </a:xfrm>
          <a:custGeom>
            <a:avLst/>
            <a:gdLst/>
            <a:ahLst/>
            <a:cxnLst/>
            <a:rect l="l" t="t" r="r" b="b"/>
            <a:pathLst>
              <a:path w="13439198" h="7783595">
                <a:moveTo>
                  <a:pt x="0" y="0"/>
                </a:moveTo>
                <a:lnTo>
                  <a:pt x="13439199" y="0"/>
                </a:lnTo>
                <a:lnTo>
                  <a:pt x="13439199" y="7783595"/>
                </a:lnTo>
                <a:lnTo>
                  <a:pt x="0" y="7783595"/>
                </a:lnTo>
                <a:lnTo>
                  <a:pt x="0" y="0"/>
                </a:lnTo>
                <a:close/>
              </a:path>
            </a:pathLst>
          </a:custGeom>
          <a:blipFill>
            <a:blip r:embed="rId7"/>
            <a:stretch>
              <a:fillRect/>
            </a:stretch>
          </a:blipFill>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8663659" y="6071953"/>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5005634" y="-4833750"/>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4176364">
            <a:off x="-4503370" y="7375686"/>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487140" y="441008"/>
            <a:ext cx="14956173" cy="857250"/>
          </a:xfrm>
          <a:prstGeom prst="rect">
            <a:avLst/>
          </a:prstGeom>
        </p:spPr>
        <p:txBody>
          <a:bodyPr lIns="0" tIns="0" rIns="0" bIns="0" rtlCol="0" anchor="t">
            <a:spAutoFit/>
          </a:bodyPr>
          <a:lstStyle/>
          <a:p>
            <a:pPr algn="l">
              <a:lnSpc>
                <a:spcPts val="6900"/>
              </a:lnSpc>
            </a:pPr>
            <a:r>
              <a:rPr lang="en-US" sz="5000" b="1" spc="265">
                <a:solidFill>
                  <a:srgbClr val="231F20"/>
                </a:solidFill>
                <a:latin typeface="Oswald Bold"/>
                <a:ea typeface="Oswald Bold"/>
                <a:cs typeface="Oswald Bold"/>
                <a:sym typeface="Oswald Bold"/>
              </a:rPr>
              <a:t>CHẶN TRUY CẬP CỦA MÁY KHÔNG CÓ WAZUH AGENT </a:t>
            </a:r>
          </a:p>
        </p:txBody>
      </p:sp>
      <p:sp>
        <p:nvSpPr>
          <p:cNvPr id="7" name="TextBox 7"/>
          <p:cNvSpPr txBox="1"/>
          <p:nvPr/>
        </p:nvSpPr>
        <p:spPr>
          <a:xfrm>
            <a:off x="12687769" y="1950690"/>
            <a:ext cx="4571531" cy="1321435"/>
          </a:xfrm>
          <a:prstGeom prst="rect">
            <a:avLst/>
          </a:prstGeom>
        </p:spPr>
        <p:txBody>
          <a:bodyPr lIns="0" tIns="0" rIns="0" bIns="0" rtlCol="0" anchor="t">
            <a:spAutoFit/>
          </a:bodyPr>
          <a:lstStyle/>
          <a:p>
            <a:pPr marL="0" lvl="1" indent="0" algn="just">
              <a:lnSpc>
                <a:spcPts val="3395"/>
              </a:lnSpc>
              <a:spcBef>
                <a:spcPct val="0"/>
              </a:spcBef>
            </a:pPr>
            <a:r>
              <a:rPr lang="en-US" sz="3500">
                <a:solidFill>
                  <a:srgbClr val="000000"/>
                </a:solidFill>
                <a:latin typeface="Asap"/>
                <a:ea typeface="Asap"/>
                <a:cs typeface="Asap"/>
                <a:sym typeface="Asap"/>
              </a:rPr>
              <a:t>Xuất hiện log về việc truy cập của máy không gắn agent</a:t>
            </a:r>
          </a:p>
        </p:txBody>
      </p:sp>
      <p:sp>
        <p:nvSpPr>
          <p:cNvPr id="8" name="Freeform 8"/>
          <p:cNvSpPr/>
          <p:nvPr/>
        </p:nvSpPr>
        <p:spPr>
          <a:xfrm>
            <a:off x="290257" y="1563975"/>
            <a:ext cx="11811676" cy="1708150"/>
          </a:xfrm>
          <a:custGeom>
            <a:avLst/>
            <a:gdLst/>
            <a:ahLst/>
            <a:cxnLst/>
            <a:rect l="l" t="t" r="r" b="b"/>
            <a:pathLst>
              <a:path w="11811676" h="1708150">
                <a:moveTo>
                  <a:pt x="0" y="0"/>
                </a:moveTo>
                <a:lnTo>
                  <a:pt x="11811676" y="0"/>
                </a:lnTo>
                <a:lnTo>
                  <a:pt x="11811676" y="1708150"/>
                </a:lnTo>
                <a:lnTo>
                  <a:pt x="0" y="1708150"/>
                </a:lnTo>
                <a:lnTo>
                  <a:pt x="0" y="0"/>
                </a:lnTo>
                <a:close/>
              </a:path>
            </a:pathLst>
          </a:custGeom>
          <a:blipFill>
            <a:blip r:embed="rId7"/>
            <a:stretch>
              <a:fillRect/>
            </a:stretch>
          </a:blipFill>
        </p:spPr>
        <p:txBody>
          <a:bodyPr/>
          <a:lstStyle/>
          <a:p>
            <a:endParaRPr lang="en-US"/>
          </a:p>
        </p:txBody>
      </p:sp>
      <p:sp>
        <p:nvSpPr>
          <p:cNvPr id="9" name="Freeform 9"/>
          <p:cNvSpPr/>
          <p:nvPr/>
        </p:nvSpPr>
        <p:spPr>
          <a:xfrm>
            <a:off x="487140" y="3538825"/>
            <a:ext cx="9435642" cy="6466969"/>
          </a:xfrm>
          <a:custGeom>
            <a:avLst/>
            <a:gdLst/>
            <a:ahLst/>
            <a:cxnLst/>
            <a:rect l="l" t="t" r="r" b="b"/>
            <a:pathLst>
              <a:path w="9435642" h="6466969">
                <a:moveTo>
                  <a:pt x="0" y="0"/>
                </a:moveTo>
                <a:lnTo>
                  <a:pt x="9435642" y="0"/>
                </a:lnTo>
                <a:lnTo>
                  <a:pt x="9435642" y="6466969"/>
                </a:lnTo>
                <a:lnTo>
                  <a:pt x="0" y="6466969"/>
                </a:lnTo>
                <a:lnTo>
                  <a:pt x="0" y="0"/>
                </a:lnTo>
                <a:close/>
              </a:path>
            </a:pathLst>
          </a:custGeom>
          <a:blipFill>
            <a:blip r:embed="rId8"/>
            <a:stretch>
              <a:fillRect/>
            </a:stretch>
          </a:blipFill>
        </p:spPr>
        <p:txBody>
          <a:bodyPr/>
          <a:lstStyle/>
          <a:p>
            <a:endParaRPr lang="en-US"/>
          </a:p>
        </p:txBody>
      </p:sp>
      <p:sp>
        <p:nvSpPr>
          <p:cNvPr id="10" name="TextBox 10"/>
          <p:cNvSpPr txBox="1"/>
          <p:nvPr/>
        </p:nvSpPr>
        <p:spPr>
          <a:xfrm>
            <a:off x="10472832" y="5210175"/>
            <a:ext cx="7327897" cy="1321435"/>
          </a:xfrm>
          <a:prstGeom prst="rect">
            <a:avLst/>
          </a:prstGeom>
        </p:spPr>
        <p:txBody>
          <a:bodyPr lIns="0" tIns="0" rIns="0" bIns="0" rtlCol="0" anchor="t">
            <a:spAutoFit/>
          </a:bodyPr>
          <a:lstStyle/>
          <a:p>
            <a:pPr marL="0" lvl="1" indent="0" algn="just">
              <a:lnSpc>
                <a:spcPts val="3395"/>
              </a:lnSpc>
              <a:spcBef>
                <a:spcPct val="0"/>
              </a:spcBef>
            </a:pPr>
            <a:r>
              <a:rPr lang="en-US" sz="3500">
                <a:solidFill>
                  <a:srgbClr val="000000"/>
                </a:solidFill>
                <a:latin typeface="Asap"/>
                <a:ea typeface="Asap"/>
                <a:cs typeface="Asap"/>
                <a:sym typeface="Asap"/>
              </a:rPr>
              <a:t>Attacker chỉ có thể truy cập vào DVWA bằng cách kết nối tới máy client thông qua SSH</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8663659" y="6071953"/>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5005634" y="-4833750"/>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4176364">
            <a:off x="-4503370" y="7375686"/>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487140" y="441008"/>
            <a:ext cx="14956173" cy="857250"/>
          </a:xfrm>
          <a:prstGeom prst="rect">
            <a:avLst/>
          </a:prstGeom>
        </p:spPr>
        <p:txBody>
          <a:bodyPr lIns="0" tIns="0" rIns="0" bIns="0" rtlCol="0" anchor="t">
            <a:spAutoFit/>
          </a:bodyPr>
          <a:lstStyle/>
          <a:p>
            <a:pPr algn="l">
              <a:lnSpc>
                <a:spcPts val="6900"/>
              </a:lnSpc>
            </a:pPr>
            <a:r>
              <a:rPr lang="en-US" sz="5000" b="1" spc="265">
                <a:solidFill>
                  <a:srgbClr val="231F20"/>
                </a:solidFill>
                <a:latin typeface="Oswald Bold"/>
                <a:ea typeface="Oswald Bold"/>
                <a:cs typeface="Oswald Bold"/>
                <a:sym typeface="Oswald Bold"/>
              </a:rPr>
              <a:t>CHẶN TRUY CẬP CỦA MÁY KHÔNG CÓ WAZUH AGENT </a:t>
            </a:r>
          </a:p>
        </p:txBody>
      </p:sp>
      <p:sp>
        <p:nvSpPr>
          <p:cNvPr id="7" name="Freeform 7"/>
          <p:cNvSpPr/>
          <p:nvPr/>
        </p:nvSpPr>
        <p:spPr>
          <a:xfrm>
            <a:off x="621277" y="3257972"/>
            <a:ext cx="15692482" cy="6699227"/>
          </a:xfrm>
          <a:custGeom>
            <a:avLst/>
            <a:gdLst/>
            <a:ahLst/>
            <a:cxnLst/>
            <a:rect l="l" t="t" r="r" b="b"/>
            <a:pathLst>
              <a:path w="15692482" h="6699227">
                <a:moveTo>
                  <a:pt x="0" y="0"/>
                </a:moveTo>
                <a:lnTo>
                  <a:pt x="15692482" y="0"/>
                </a:lnTo>
                <a:lnTo>
                  <a:pt x="15692482" y="6699227"/>
                </a:lnTo>
                <a:lnTo>
                  <a:pt x="0" y="6699227"/>
                </a:lnTo>
                <a:lnTo>
                  <a:pt x="0" y="0"/>
                </a:lnTo>
                <a:close/>
              </a:path>
            </a:pathLst>
          </a:custGeom>
          <a:blipFill>
            <a:blip r:embed="rId7"/>
            <a:stretch>
              <a:fillRect/>
            </a:stretch>
          </a:blipFill>
        </p:spPr>
        <p:txBody>
          <a:bodyPr/>
          <a:lstStyle/>
          <a:p>
            <a:endParaRPr lang="en-US"/>
          </a:p>
        </p:txBody>
      </p:sp>
      <p:sp>
        <p:nvSpPr>
          <p:cNvPr id="8" name="TextBox 8"/>
          <p:cNvSpPr txBox="1"/>
          <p:nvPr/>
        </p:nvSpPr>
        <p:spPr>
          <a:xfrm>
            <a:off x="621277" y="1865047"/>
            <a:ext cx="16084764" cy="892810"/>
          </a:xfrm>
          <a:prstGeom prst="rect">
            <a:avLst/>
          </a:prstGeom>
        </p:spPr>
        <p:txBody>
          <a:bodyPr lIns="0" tIns="0" rIns="0" bIns="0" rtlCol="0" anchor="t">
            <a:spAutoFit/>
          </a:bodyPr>
          <a:lstStyle/>
          <a:p>
            <a:pPr marL="0" lvl="1" indent="0" algn="just">
              <a:lnSpc>
                <a:spcPts val="3395"/>
              </a:lnSpc>
              <a:spcBef>
                <a:spcPct val="0"/>
              </a:spcBef>
            </a:pPr>
            <a:r>
              <a:rPr lang="en-US" sz="3500">
                <a:solidFill>
                  <a:srgbClr val="000000"/>
                </a:solidFill>
                <a:latin typeface="Asap"/>
                <a:ea typeface="Asap"/>
                <a:cs typeface="Asap"/>
                <a:sym typeface="Asap"/>
              </a:rPr>
              <a:t>Việc kết nối SSH của Attacker cũng được ghi log lại, ta có thể truy ra IP của attacker là 10.81.7.100</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8663659" y="6071953"/>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5005634" y="-4833750"/>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4176364">
            <a:off x="-4503370" y="7375686"/>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487140" y="441008"/>
            <a:ext cx="14956173" cy="857250"/>
          </a:xfrm>
          <a:prstGeom prst="rect">
            <a:avLst/>
          </a:prstGeom>
        </p:spPr>
        <p:txBody>
          <a:bodyPr lIns="0" tIns="0" rIns="0" bIns="0" rtlCol="0" anchor="t">
            <a:spAutoFit/>
          </a:bodyPr>
          <a:lstStyle/>
          <a:p>
            <a:pPr algn="l">
              <a:lnSpc>
                <a:spcPts val="6900"/>
              </a:lnSpc>
            </a:pPr>
            <a:r>
              <a:rPr lang="en-US" sz="5000" b="1" spc="265">
                <a:solidFill>
                  <a:srgbClr val="231F20"/>
                </a:solidFill>
                <a:latin typeface="Oswald Bold"/>
                <a:ea typeface="Oswald Bold"/>
                <a:cs typeface="Oswald Bold"/>
                <a:sym typeface="Oswald Bold"/>
              </a:rPr>
              <a:t>THEO DÕI LỆNH LINUX TRÊN CÁC MÁY AGENT</a:t>
            </a:r>
          </a:p>
        </p:txBody>
      </p:sp>
      <p:sp>
        <p:nvSpPr>
          <p:cNvPr id="7" name="TextBox 7"/>
          <p:cNvSpPr txBox="1"/>
          <p:nvPr/>
        </p:nvSpPr>
        <p:spPr>
          <a:xfrm>
            <a:off x="452427" y="1800339"/>
            <a:ext cx="14729317" cy="516890"/>
          </a:xfrm>
          <a:prstGeom prst="rect">
            <a:avLst/>
          </a:prstGeom>
        </p:spPr>
        <p:txBody>
          <a:bodyPr lIns="0" tIns="0" rIns="0" bIns="0" rtlCol="0" anchor="t">
            <a:spAutoFit/>
          </a:bodyPr>
          <a:lstStyle/>
          <a:p>
            <a:pPr marL="0" lvl="1" indent="0" algn="l">
              <a:lnSpc>
                <a:spcPts val="3879"/>
              </a:lnSpc>
              <a:spcBef>
                <a:spcPct val="0"/>
              </a:spcBef>
            </a:pPr>
            <a:r>
              <a:rPr lang="en-US" sz="3999">
                <a:solidFill>
                  <a:srgbClr val="000000"/>
                </a:solidFill>
                <a:latin typeface="Asap"/>
                <a:ea typeface="Asap"/>
                <a:cs typeface="Asap"/>
                <a:sym typeface="Asap"/>
              </a:rPr>
              <a:t> Dõi tất cả lệnh thực thi trên máy agent thông qua công cụ auditd</a:t>
            </a:r>
          </a:p>
        </p:txBody>
      </p:sp>
      <p:sp>
        <p:nvSpPr>
          <p:cNvPr id="8" name="Freeform 8"/>
          <p:cNvSpPr/>
          <p:nvPr/>
        </p:nvSpPr>
        <p:spPr>
          <a:xfrm>
            <a:off x="487140" y="2886428"/>
            <a:ext cx="12595488" cy="6371051"/>
          </a:xfrm>
          <a:custGeom>
            <a:avLst/>
            <a:gdLst/>
            <a:ahLst/>
            <a:cxnLst/>
            <a:rect l="l" t="t" r="r" b="b"/>
            <a:pathLst>
              <a:path w="12595488" h="6371051">
                <a:moveTo>
                  <a:pt x="0" y="0"/>
                </a:moveTo>
                <a:lnTo>
                  <a:pt x="12595488" y="0"/>
                </a:lnTo>
                <a:lnTo>
                  <a:pt x="12595488" y="6371051"/>
                </a:lnTo>
                <a:lnTo>
                  <a:pt x="0" y="6371051"/>
                </a:lnTo>
                <a:lnTo>
                  <a:pt x="0" y="0"/>
                </a:lnTo>
                <a:close/>
              </a:path>
            </a:pathLst>
          </a:custGeom>
          <a:blipFill>
            <a:blip r:embed="rId7"/>
            <a:stretch>
              <a:fillRect/>
            </a:stretch>
          </a:blipFill>
        </p:spPr>
        <p:txBody>
          <a:bodyPr/>
          <a:lstStyle/>
          <a:p>
            <a:endParaRPr lang="en-US"/>
          </a:p>
        </p:txBody>
      </p:sp>
      <p:sp>
        <p:nvSpPr>
          <p:cNvPr id="9" name="TextBox 9"/>
          <p:cNvSpPr txBox="1"/>
          <p:nvPr/>
        </p:nvSpPr>
        <p:spPr>
          <a:xfrm>
            <a:off x="13366089" y="3707047"/>
            <a:ext cx="4672922" cy="1974215"/>
          </a:xfrm>
          <a:prstGeom prst="rect">
            <a:avLst/>
          </a:prstGeom>
        </p:spPr>
        <p:txBody>
          <a:bodyPr lIns="0" tIns="0" rIns="0" bIns="0" rtlCol="0" anchor="t">
            <a:spAutoFit/>
          </a:bodyPr>
          <a:lstStyle/>
          <a:p>
            <a:pPr marL="0" lvl="1" indent="0" algn="just">
              <a:lnSpc>
                <a:spcPts val="3879"/>
              </a:lnSpc>
              <a:spcBef>
                <a:spcPct val="0"/>
              </a:spcBef>
            </a:pPr>
            <a:r>
              <a:rPr lang="en-US" sz="3999">
                <a:solidFill>
                  <a:srgbClr val="000000"/>
                </a:solidFill>
                <a:latin typeface="Asap"/>
                <a:ea typeface="Asap"/>
                <a:cs typeface="Asap"/>
                <a:sym typeface="Asap"/>
              </a:rPr>
              <a:t>Log lại cả các lệnh do hệ thống chạy ngầm, OS, system health check</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8663659" y="6071953"/>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5005634" y="-4833750"/>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4176364">
            <a:off x="-4503370" y="7375686"/>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487140" y="441008"/>
            <a:ext cx="14956173" cy="857250"/>
          </a:xfrm>
          <a:prstGeom prst="rect">
            <a:avLst/>
          </a:prstGeom>
        </p:spPr>
        <p:txBody>
          <a:bodyPr lIns="0" tIns="0" rIns="0" bIns="0" rtlCol="0" anchor="t">
            <a:spAutoFit/>
          </a:bodyPr>
          <a:lstStyle/>
          <a:p>
            <a:pPr algn="l">
              <a:lnSpc>
                <a:spcPts val="6900"/>
              </a:lnSpc>
            </a:pPr>
            <a:r>
              <a:rPr lang="en-US" sz="5000" b="1" spc="265">
                <a:solidFill>
                  <a:srgbClr val="231F20"/>
                </a:solidFill>
                <a:latin typeface="Oswald Bold"/>
                <a:ea typeface="Oswald Bold"/>
                <a:cs typeface="Oswald Bold"/>
                <a:sym typeface="Oswald Bold"/>
              </a:rPr>
              <a:t>THEO DÕI LỆNH LINUX TRÊN CÁC MÁY AGENT</a:t>
            </a:r>
          </a:p>
        </p:txBody>
      </p:sp>
      <p:sp>
        <p:nvSpPr>
          <p:cNvPr id="7" name="Freeform 7"/>
          <p:cNvSpPr/>
          <p:nvPr/>
        </p:nvSpPr>
        <p:spPr>
          <a:xfrm>
            <a:off x="452427" y="2915025"/>
            <a:ext cx="10551298" cy="3174831"/>
          </a:xfrm>
          <a:custGeom>
            <a:avLst/>
            <a:gdLst/>
            <a:ahLst/>
            <a:cxnLst/>
            <a:rect l="l" t="t" r="r" b="b"/>
            <a:pathLst>
              <a:path w="10551298" h="3174831">
                <a:moveTo>
                  <a:pt x="0" y="0"/>
                </a:moveTo>
                <a:lnTo>
                  <a:pt x="10551299" y="0"/>
                </a:lnTo>
                <a:lnTo>
                  <a:pt x="10551299" y="3174831"/>
                </a:lnTo>
                <a:lnTo>
                  <a:pt x="0" y="3174831"/>
                </a:lnTo>
                <a:lnTo>
                  <a:pt x="0" y="0"/>
                </a:lnTo>
                <a:close/>
              </a:path>
            </a:pathLst>
          </a:custGeom>
          <a:blipFill>
            <a:blip r:embed="rId7"/>
            <a:stretch>
              <a:fillRect/>
            </a:stretch>
          </a:blipFill>
        </p:spPr>
        <p:txBody>
          <a:bodyPr/>
          <a:lstStyle/>
          <a:p>
            <a:endParaRPr lang="en-US"/>
          </a:p>
        </p:txBody>
      </p:sp>
      <p:sp>
        <p:nvSpPr>
          <p:cNvPr id="8" name="Freeform 8"/>
          <p:cNvSpPr/>
          <p:nvPr/>
        </p:nvSpPr>
        <p:spPr>
          <a:xfrm>
            <a:off x="452427" y="7470395"/>
            <a:ext cx="10983074" cy="1437330"/>
          </a:xfrm>
          <a:custGeom>
            <a:avLst/>
            <a:gdLst/>
            <a:ahLst/>
            <a:cxnLst/>
            <a:rect l="l" t="t" r="r" b="b"/>
            <a:pathLst>
              <a:path w="10983074" h="1437330">
                <a:moveTo>
                  <a:pt x="0" y="0"/>
                </a:moveTo>
                <a:lnTo>
                  <a:pt x="10983074" y="0"/>
                </a:lnTo>
                <a:lnTo>
                  <a:pt x="10983074" y="1437330"/>
                </a:lnTo>
                <a:lnTo>
                  <a:pt x="0" y="1437330"/>
                </a:lnTo>
                <a:lnTo>
                  <a:pt x="0" y="0"/>
                </a:lnTo>
                <a:close/>
              </a:path>
            </a:pathLst>
          </a:custGeom>
          <a:blipFill>
            <a:blip r:embed="rId8"/>
            <a:stretch>
              <a:fillRect/>
            </a:stretch>
          </a:blipFill>
        </p:spPr>
        <p:txBody>
          <a:bodyPr/>
          <a:lstStyle/>
          <a:p>
            <a:endParaRPr lang="en-US"/>
          </a:p>
        </p:txBody>
      </p:sp>
      <p:sp>
        <p:nvSpPr>
          <p:cNvPr id="9" name="TextBox 9"/>
          <p:cNvSpPr txBox="1"/>
          <p:nvPr/>
        </p:nvSpPr>
        <p:spPr>
          <a:xfrm>
            <a:off x="452427" y="1717097"/>
            <a:ext cx="16806873" cy="1002665"/>
          </a:xfrm>
          <a:prstGeom prst="rect">
            <a:avLst/>
          </a:prstGeom>
        </p:spPr>
        <p:txBody>
          <a:bodyPr lIns="0" tIns="0" rIns="0" bIns="0" rtlCol="0" anchor="t">
            <a:spAutoFit/>
          </a:bodyPr>
          <a:lstStyle/>
          <a:p>
            <a:pPr marL="0" lvl="1" indent="0" algn="just">
              <a:lnSpc>
                <a:spcPts val="3879"/>
              </a:lnSpc>
              <a:spcBef>
                <a:spcPct val="0"/>
              </a:spcBef>
            </a:pPr>
            <a:r>
              <a:rPr lang="en-US" sz="3999">
                <a:solidFill>
                  <a:srgbClr val="000000"/>
                </a:solidFill>
                <a:latin typeface="Asap"/>
                <a:ea typeface="Asap"/>
                <a:cs typeface="Asap"/>
                <a:sym typeface="Asap"/>
              </a:rPr>
              <a:t>Tùy chỉnh cấu hình để tạo ra danh sách lệnh khả nghi, wazuh sẽ cảnh báo đặc biệt nếu máy agent thực thi các lệnh này</a:t>
            </a:r>
          </a:p>
        </p:txBody>
      </p:sp>
      <p:sp>
        <p:nvSpPr>
          <p:cNvPr id="10" name="TextBox 10"/>
          <p:cNvSpPr txBox="1"/>
          <p:nvPr/>
        </p:nvSpPr>
        <p:spPr>
          <a:xfrm>
            <a:off x="452427" y="6728031"/>
            <a:ext cx="4672922" cy="516890"/>
          </a:xfrm>
          <a:prstGeom prst="rect">
            <a:avLst/>
          </a:prstGeom>
        </p:spPr>
        <p:txBody>
          <a:bodyPr lIns="0" tIns="0" rIns="0" bIns="0" rtlCol="0" anchor="t">
            <a:spAutoFit/>
          </a:bodyPr>
          <a:lstStyle/>
          <a:p>
            <a:pPr marL="0" lvl="1" indent="0" algn="just">
              <a:lnSpc>
                <a:spcPts val="3879"/>
              </a:lnSpc>
              <a:spcBef>
                <a:spcPct val="0"/>
              </a:spcBef>
            </a:pPr>
            <a:r>
              <a:rPr lang="en-US" sz="3999">
                <a:solidFill>
                  <a:srgbClr val="000000"/>
                </a:solidFill>
                <a:latin typeface="Asap"/>
                <a:ea typeface="Asap"/>
                <a:cs typeface="Asap"/>
                <a:sym typeface="Asap"/>
              </a:rPr>
              <a:t>Thực thi lệnh netcat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160265" y="5820549"/>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4035044" y="2829019"/>
            <a:ext cx="1400485" cy="4868891"/>
            <a:chOff x="0" y="0"/>
            <a:chExt cx="368852" cy="1282342"/>
          </a:xfrm>
        </p:grpSpPr>
        <p:sp>
          <p:nvSpPr>
            <p:cNvPr id="4" name="Freeform 4"/>
            <p:cNvSpPr/>
            <p:nvPr/>
          </p:nvSpPr>
          <p:spPr>
            <a:xfrm>
              <a:off x="0" y="0"/>
              <a:ext cx="368852" cy="1282342"/>
            </a:xfrm>
            <a:custGeom>
              <a:avLst/>
              <a:gdLst/>
              <a:ahLst/>
              <a:cxnLst/>
              <a:rect l="l" t="t" r="r" b="b"/>
              <a:pathLst>
                <a:path w="368852" h="1282342">
                  <a:moveTo>
                    <a:pt x="0" y="0"/>
                  </a:moveTo>
                  <a:lnTo>
                    <a:pt x="368852" y="0"/>
                  </a:lnTo>
                  <a:lnTo>
                    <a:pt x="368852" y="1282342"/>
                  </a:lnTo>
                  <a:lnTo>
                    <a:pt x="0" y="1282342"/>
                  </a:lnTo>
                  <a:close/>
                </a:path>
              </a:pathLst>
            </a:custGeom>
            <a:solidFill>
              <a:srgbClr val="CCCCCC"/>
            </a:solidFill>
          </p:spPr>
          <p:txBody>
            <a:bodyPr/>
            <a:lstStyle/>
            <a:p>
              <a:endParaRPr lang="en-US"/>
            </a:p>
          </p:txBody>
        </p:sp>
        <p:sp>
          <p:nvSpPr>
            <p:cNvPr id="5" name="TextBox 5"/>
            <p:cNvSpPr txBox="1"/>
            <p:nvPr/>
          </p:nvSpPr>
          <p:spPr>
            <a:xfrm>
              <a:off x="0" y="-19050"/>
              <a:ext cx="368852" cy="1301392"/>
            </a:xfrm>
            <a:prstGeom prst="rect">
              <a:avLst/>
            </a:prstGeom>
          </p:spPr>
          <p:txBody>
            <a:bodyPr lIns="50800" tIns="50800" rIns="50800" bIns="50800" rtlCol="0" anchor="ctr"/>
            <a:lstStyle/>
            <a:p>
              <a:pPr algn="ctr">
                <a:lnSpc>
                  <a:spcPts val="2989"/>
                </a:lnSpc>
              </a:pPr>
              <a:endParaRPr/>
            </a:p>
          </p:txBody>
        </p:sp>
      </p:grpSp>
      <p:sp>
        <p:nvSpPr>
          <p:cNvPr id="6" name="TextBox 6"/>
          <p:cNvSpPr txBox="1"/>
          <p:nvPr/>
        </p:nvSpPr>
        <p:spPr>
          <a:xfrm>
            <a:off x="5435529" y="272795"/>
            <a:ext cx="7416941" cy="1685927"/>
          </a:xfrm>
          <a:prstGeom prst="rect">
            <a:avLst/>
          </a:prstGeom>
        </p:spPr>
        <p:txBody>
          <a:bodyPr lIns="0" tIns="0" rIns="0" bIns="0" rtlCol="0" anchor="t">
            <a:spAutoFit/>
          </a:bodyPr>
          <a:lstStyle/>
          <a:p>
            <a:pPr algn="ctr">
              <a:lnSpc>
                <a:spcPts val="13799"/>
              </a:lnSpc>
            </a:pPr>
            <a:r>
              <a:rPr lang="en-US" sz="9999" b="1" spc="979">
                <a:solidFill>
                  <a:srgbClr val="231F20"/>
                </a:solidFill>
                <a:latin typeface="Oswald Bold"/>
                <a:ea typeface="Oswald Bold"/>
                <a:cs typeface="Oswald Bold"/>
                <a:sym typeface="Oswald Bold"/>
              </a:rPr>
              <a:t>NỘI DUNG</a:t>
            </a:r>
          </a:p>
        </p:txBody>
      </p:sp>
      <p:sp>
        <p:nvSpPr>
          <p:cNvPr id="7" name="Freeform 7"/>
          <p:cNvSpPr/>
          <p:nvPr/>
        </p:nvSpPr>
        <p:spPr>
          <a:xfrm rot="2016048">
            <a:off x="12046603" y="-732703"/>
            <a:ext cx="10749463" cy="2687366"/>
          </a:xfrm>
          <a:custGeom>
            <a:avLst/>
            <a:gdLst/>
            <a:ahLst/>
            <a:cxnLst/>
            <a:rect l="l" t="t" r="r" b="b"/>
            <a:pathLst>
              <a:path w="10749463" h="2687366">
                <a:moveTo>
                  <a:pt x="0" y="0"/>
                </a:moveTo>
                <a:lnTo>
                  <a:pt x="10749464" y="0"/>
                </a:lnTo>
                <a:lnTo>
                  <a:pt x="10749464"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4294134" y="3170936"/>
            <a:ext cx="937219" cy="771525"/>
          </a:xfrm>
          <a:prstGeom prst="rect">
            <a:avLst/>
          </a:prstGeom>
        </p:spPr>
        <p:txBody>
          <a:bodyPr lIns="0" tIns="0" rIns="0" bIns="0" rtlCol="0" anchor="t">
            <a:spAutoFit/>
          </a:bodyPr>
          <a:lstStyle/>
          <a:p>
            <a:pPr algn="ctr">
              <a:lnSpc>
                <a:spcPts val="6000"/>
              </a:lnSpc>
            </a:pPr>
            <a:r>
              <a:rPr lang="en-US" sz="5000" b="1" i="1">
                <a:solidFill>
                  <a:srgbClr val="363636"/>
                </a:solidFill>
                <a:latin typeface="Oswald Bold"/>
                <a:ea typeface="Oswald Bold"/>
                <a:cs typeface="Oswald Bold"/>
                <a:sym typeface="Oswald Bold"/>
              </a:rPr>
              <a:t>01</a:t>
            </a:r>
          </a:p>
        </p:txBody>
      </p:sp>
      <p:sp>
        <p:nvSpPr>
          <p:cNvPr id="9" name="TextBox 9"/>
          <p:cNvSpPr txBox="1"/>
          <p:nvPr/>
        </p:nvSpPr>
        <p:spPr>
          <a:xfrm>
            <a:off x="4294134" y="4314020"/>
            <a:ext cx="937219" cy="771525"/>
          </a:xfrm>
          <a:prstGeom prst="rect">
            <a:avLst/>
          </a:prstGeom>
        </p:spPr>
        <p:txBody>
          <a:bodyPr lIns="0" tIns="0" rIns="0" bIns="0" rtlCol="0" anchor="t">
            <a:spAutoFit/>
          </a:bodyPr>
          <a:lstStyle/>
          <a:p>
            <a:pPr algn="ctr">
              <a:lnSpc>
                <a:spcPts val="6000"/>
              </a:lnSpc>
            </a:pPr>
            <a:r>
              <a:rPr lang="en-US" sz="5000" b="1" i="1">
                <a:solidFill>
                  <a:srgbClr val="363636"/>
                </a:solidFill>
                <a:latin typeface="Oswald Bold"/>
                <a:ea typeface="Oswald Bold"/>
                <a:cs typeface="Oswald Bold"/>
                <a:sym typeface="Oswald Bold"/>
              </a:rPr>
              <a:t>02</a:t>
            </a:r>
          </a:p>
        </p:txBody>
      </p:sp>
      <p:sp>
        <p:nvSpPr>
          <p:cNvPr id="10" name="TextBox 10"/>
          <p:cNvSpPr txBox="1"/>
          <p:nvPr/>
        </p:nvSpPr>
        <p:spPr>
          <a:xfrm>
            <a:off x="4294134" y="5488686"/>
            <a:ext cx="937219" cy="771525"/>
          </a:xfrm>
          <a:prstGeom prst="rect">
            <a:avLst/>
          </a:prstGeom>
        </p:spPr>
        <p:txBody>
          <a:bodyPr lIns="0" tIns="0" rIns="0" bIns="0" rtlCol="0" anchor="t">
            <a:spAutoFit/>
          </a:bodyPr>
          <a:lstStyle/>
          <a:p>
            <a:pPr algn="ctr">
              <a:lnSpc>
                <a:spcPts val="6000"/>
              </a:lnSpc>
            </a:pPr>
            <a:r>
              <a:rPr lang="en-US" sz="5000" b="1" i="1">
                <a:solidFill>
                  <a:srgbClr val="363636"/>
                </a:solidFill>
                <a:latin typeface="Oswald Bold"/>
                <a:ea typeface="Oswald Bold"/>
                <a:cs typeface="Oswald Bold"/>
                <a:sym typeface="Oswald Bold"/>
              </a:rPr>
              <a:t>03</a:t>
            </a:r>
          </a:p>
        </p:txBody>
      </p:sp>
      <p:sp>
        <p:nvSpPr>
          <p:cNvPr id="11" name="TextBox 11"/>
          <p:cNvSpPr txBox="1"/>
          <p:nvPr/>
        </p:nvSpPr>
        <p:spPr>
          <a:xfrm>
            <a:off x="4294134" y="6599469"/>
            <a:ext cx="937219" cy="771525"/>
          </a:xfrm>
          <a:prstGeom prst="rect">
            <a:avLst/>
          </a:prstGeom>
        </p:spPr>
        <p:txBody>
          <a:bodyPr lIns="0" tIns="0" rIns="0" bIns="0" rtlCol="0" anchor="t">
            <a:spAutoFit/>
          </a:bodyPr>
          <a:lstStyle/>
          <a:p>
            <a:pPr algn="ctr">
              <a:lnSpc>
                <a:spcPts val="6000"/>
              </a:lnSpc>
            </a:pPr>
            <a:r>
              <a:rPr lang="en-US" sz="5000" b="1" i="1">
                <a:solidFill>
                  <a:srgbClr val="363636"/>
                </a:solidFill>
                <a:latin typeface="Oswald Bold"/>
                <a:ea typeface="Oswald Bold"/>
                <a:cs typeface="Oswald Bold"/>
                <a:sym typeface="Oswald Bold"/>
              </a:rPr>
              <a:t>04</a:t>
            </a:r>
          </a:p>
        </p:txBody>
      </p:sp>
      <p:sp>
        <p:nvSpPr>
          <p:cNvPr id="12" name="TextBox 12"/>
          <p:cNvSpPr txBox="1"/>
          <p:nvPr/>
        </p:nvSpPr>
        <p:spPr>
          <a:xfrm>
            <a:off x="5869118" y="3267139"/>
            <a:ext cx="5790503" cy="545973"/>
          </a:xfrm>
          <a:prstGeom prst="rect">
            <a:avLst/>
          </a:prstGeom>
        </p:spPr>
        <p:txBody>
          <a:bodyPr lIns="0" tIns="0" rIns="0" bIns="0" rtlCol="0" anchor="t">
            <a:spAutoFit/>
          </a:bodyPr>
          <a:lstStyle/>
          <a:p>
            <a:pPr algn="l">
              <a:lnSpc>
                <a:spcPts val="4416"/>
              </a:lnSpc>
            </a:pPr>
            <a:r>
              <a:rPr lang="en-US" sz="3200" spc="313">
                <a:solidFill>
                  <a:srgbClr val="231F20"/>
                </a:solidFill>
                <a:latin typeface="DM Sans"/>
                <a:ea typeface="DM Sans"/>
                <a:cs typeface="DM Sans"/>
                <a:sym typeface="DM Sans"/>
              </a:rPr>
              <a:t>GIỚI THIỆU</a:t>
            </a:r>
          </a:p>
        </p:txBody>
      </p:sp>
      <p:sp>
        <p:nvSpPr>
          <p:cNvPr id="13" name="TextBox 13"/>
          <p:cNvSpPr txBox="1"/>
          <p:nvPr/>
        </p:nvSpPr>
        <p:spPr>
          <a:xfrm>
            <a:off x="5869118" y="4438841"/>
            <a:ext cx="6076629" cy="545973"/>
          </a:xfrm>
          <a:prstGeom prst="rect">
            <a:avLst/>
          </a:prstGeom>
        </p:spPr>
        <p:txBody>
          <a:bodyPr lIns="0" tIns="0" rIns="0" bIns="0" rtlCol="0" anchor="t">
            <a:spAutoFit/>
          </a:bodyPr>
          <a:lstStyle/>
          <a:p>
            <a:pPr algn="l">
              <a:lnSpc>
                <a:spcPts val="4416"/>
              </a:lnSpc>
            </a:pPr>
            <a:r>
              <a:rPr lang="en-US" sz="3200" spc="313">
                <a:solidFill>
                  <a:srgbClr val="231F20"/>
                </a:solidFill>
                <a:latin typeface="DM Sans"/>
                <a:ea typeface="DM Sans"/>
                <a:cs typeface="DM Sans"/>
                <a:sym typeface="DM Sans"/>
              </a:rPr>
              <a:t>CÔNG NGHỆ SỬ DỤNG</a:t>
            </a:r>
          </a:p>
        </p:txBody>
      </p:sp>
      <p:sp>
        <p:nvSpPr>
          <p:cNvPr id="14" name="TextBox 14"/>
          <p:cNvSpPr txBox="1"/>
          <p:nvPr/>
        </p:nvSpPr>
        <p:spPr>
          <a:xfrm>
            <a:off x="5869118" y="5584889"/>
            <a:ext cx="5790503" cy="545973"/>
          </a:xfrm>
          <a:prstGeom prst="rect">
            <a:avLst/>
          </a:prstGeom>
        </p:spPr>
        <p:txBody>
          <a:bodyPr lIns="0" tIns="0" rIns="0" bIns="0" rtlCol="0" anchor="t">
            <a:spAutoFit/>
          </a:bodyPr>
          <a:lstStyle/>
          <a:p>
            <a:pPr marL="0" lvl="0" indent="0" algn="l">
              <a:lnSpc>
                <a:spcPts val="4416"/>
              </a:lnSpc>
              <a:spcBef>
                <a:spcPct val="0"/>
              </a:spcBef>
            </a:pPr>
            <a:r>
              <a:rPr lang="en-US" sz="3200" spc="313">
                <a:solidFill>
                  <a:srgbClr val="231F20"/>
                </a:solidFill>
                <a:latin typeface="DM Sans"/>
                <a:ea typeface="DM Sans"/>
                <a:cs typeface="DM Sans"/>
                <a:sym typeface="DM Sans"/>
              </a:rPr>
              <a:t>MÔ HÌNH TRIỂN KHAI</a:t>
            </a:r>
          </a:p>
        </p:txBody>
      </p:sp>
      <p:sp>
        <p:nvSpPr>
          <p:cNvPr id="15" name="TextBox 15"/>
          <p:cNvSpPr txBox="1"/>
          <p:nvPr/>
        </p:nvSpPr>
        <p:spPr>
          <a:xfrm>
            <a:off x="5869118" y="6731465"/>
            <a:ext cx="6076629" cy="545973"/>
          </a:xfrm>
          <a:prstGeom prst="rect">
            <a:avLst/>
          </a:prstGeom>
        </p:spPr>
        <p:txBody>
          <a:bodyPr lIns="0" tIns="0" rIns="0" bIns="0" rtlCol="0" anchor="t">
            <a:spAutoFit/>
          </a:bodyPr>
          <a:lstStyle/>
          <a:p>
            <a:pPr marL="0" lvl="0" indent="0" algn="l">
              <a:lnSpc>
                <a:spcPts val="4416"/>
              </a:lnSpc>
              <a:spcBef>
                <a:spcPct val="0"/>
              </a:spcBef>
            </a:pPr>
            <a:r>
              <a:rPr lang="en-US" sz="3200" spc="313">
                <a:solidFill>
                  <a:srgbClr val="231F20"/>
                </a:solidFill>
                <a:latin typeface="DM Sans"/>
                <a:ea typeface="DM Sans"/>
                <a:cs typeface="DM Sans"/>
                <a:sym typeface="DM Sans"/>
              </a:rPr>
              <a:t>DEMO</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8663659" y="6071953"/>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5005634" y="-4833750"/>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4176364">
            <a:off x="-4503370" y="7375686"/>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487140" y="441008"/>
            <a:ext cx="14956173" cy="857250"/>
          </a:xfrm>
          <a:prstGeom prst="rect">
            <a:avLst/>
          </a:prstGeom>
        </p:spPr>
        <p:txBody>
          <a:bodyPr lIns="0" tIns="0" rIns="0" bIns="0" rtlCol="0" anchor="t">
            <a:spAutoFit/>
          </a:bodyPr>
          <a:lstStyle/>
          <a:p>
            <a:pPr algn="l">
              <a:lnSpc>
                <a:spcPts val="6900"/>
              </a:lnSpc>
            </a:pPr>
            <a:r>
              <a:rPr lang="en-US" sz="5000" b="1" spc="265">
                <a:solidFill>
                  <a:srgbClr val="231F20"/>
                </a:solidFill>
                <a:latin typeface="Oswald Bold"/>
                <a:ea typeface="Oswald Bold"/>
                <a:cs typeface="Oswald Bold"/>
                <a:sym typeface="Oswald Bold"/>
              </a:rPr>
              <a:t>THEO DÕI LỆNH LINUX TRÊN CÁC MÁY AGENT</a:t>
            </a:r>
          </a:p>
        </p:txBody>
      </p:sp>
      <p:sp>
        <p:nvSpPr>
          <p:cNvPr id="7" name="Freeform 7"/>
          <p:cNvSpPr/>
          <p:nvPr/>
        </p:nvSpPr>
        <p:spPr>
          <a:xfrm>
            <a:off x="716446" y="2381994"/>
            <a:ext cx="12878592" cy="7765033"/>
          </a:xfrm>
          <a:custGeom>
            <a:avLst/>
            <a:gdLst/>
            <a:ahLst/>
            <a:cxnLst/>
            <a:rect l="l" t="t" r="r" b="b"/>
            <a:pathLst>
              <a:path w="12878592" h="7765033">
                <a:moveTo>
                  <a:pt x="0" y="0"/>
                </a:moveTo>
                <a:lnTo>
                  <a:pt x="12878591" y="0"/>
                </a:lnTo>
                <a:lnTo>
                  <a:pt x="12878591" y="7765033"/>
                </a:lnTo>
                <a:lnTo>
                  <a:pt x="0" y="7765033"/>
                </a:lnTo>
                <a:lnTo>
                  <a:pt x="0" y="0"/>
                </a:lnTo>
                <a:close/>
              </a:path>
            </a:pathLst>
          </a:custGeom>
          <a:blipFill>
            <a:blip r:embed="rId7"/>
            <a:stretch>
              <a:fillRect/>
            </a:stretch>
          </a:blipFill>
        </p:spPr>
        <p:txBody>
          <a:bodyPr/>
          <a:lstStyle/>
          <a:p>
            <a:endParaRPr lang="en-US"/>
          </a:p>
        </p:txBody>
      </p:sp>
      <p:sp>
        <p:nvSpPr>
          <p:cNvPr id="8" name="TextBox 8"/>
          <p:cNvSpPr txBox="1"/>
          <p:nvPr/>
        </p:nvSpPr>
        <p:spPr>
          <a:xfrm>
            <a:off x="716446" y="1693504"/>
            <a:ext cx="1956509" cy="516890"/>
          </a:xfrm>
          <a:prstGeom prst="rect">
            <a:avLst/>
          </a:prstGeom>
        </p:spPr>
        <p:txBody>
          <a:bodyPr lIns="0" tIns="0" rIns="0" bIns="0" rtlCol="0" anchor="t">
            <a:spAutoFit/>
          </a:bodyPr>
          <a:lstStyle/>
          <a:p>
            <a:pPr marL="0" lvl="1" indent="0" algn="just">
              <a:lnSpc>
                <a:spcPts val="3879"/>
              </a:lnSpc>
              <a:spcBef>
                <a:spcPct val="0"/>
              </a:spcBef>
            </a:pPr>
            <a:r>
              <a:rPr lang="en-US" sz="3999">
                <a:solidFill>
                  <a:srgbClr val="000000"/>
                </a:solidFill>
                <a:latin typeface="Asap"/>
                <a:ea typeface="Asap"/>
                <a:cs typeface="Asap"/>
                <a:sym typeface="Asap"/>
              </a:rPr>
              <a:t>Kết quả</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8663659" y="6071953"/>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5005634" y="-4833750"/>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4176364">
            <a:off x="-4503370" y="7375686"/>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487140" y="441008"/>
            <a:ext cx="14956173" cy="857250"/>
          </a:xfrm>
          <a:prstGeom prst="rect">
            <a:avLst/>
          </a:prstGeom>
        </p:spPr>
        <p:txBody>
          <a:bodyPr lIns="0" tIns="0" rIns="0" bIns="0" rtlCol="0" anchor="t">
            <a:spAutoFit/>
          </a:bodyPr>
          <a:lstStyle/>
          <a:p>
            <a:pPr algn="l">
              <a:lnSpc>
                <a:spcPts val="6900"/>
              </a:lnSpc>
            </a:pPr>
            <a:r>
              <a:rPr lang="en-US" sz="5000" b="1" spc="265">
                <a:solidFill>
                  <a:srgbClr val="231F20"/>
                </a:solidFill>
                <a:latin typeface="Oswald Bold"/>
                <a:ea typeface="Oswald Bold"/>
                <a:cs typeface="Oswald Bold"/>
                <a:sym typeface="Oswald Bold"/>
              </a:rPr>
              <a:t>GIÁM SÁT TÍNH TOÀN VẸN FILE (FIM)</a:t>
            </a:r>
          </a:p>
        </p:txBody>
      </p:sp>
      <p:sp>
        <p:nvSpPr>
          <p:cNvPr id="7" name="Freeform 7"/>
          <p:cNvSpPr/>
          <p:nvPr/>
        </p:nvSpPr>
        <p:spPr>
          <a:xfrm>
            <a:off x="200908" y="4842193"/>
            <a:ext cx="8194848" cy="3791257"/>
          </a:xfrm>
          <a:custGeom>
            <a:avLst/>
            <a:gdLst/>
            <a:ahLst/>
            <a:cxnLst/>
            <a:rect l="l" t="t" r="r" b="b"/>
            <a:pathLst>
              <a:path w="8194848" h="3791257">
                <a:moveTo>
                  <a:pt x="0" y="0"/>
                </a:moveTo>
                <a:lnTo>
                  <a:pt x="8194847" y="0"/>
                </a:lnTo>
                <a:lnTo>
                  <a:pt x="8194847" y="3791256"/>
                </a:lnTo>
                <a:lnTo>
                  <a:pt x="0" y="3791256"/>
                </a:lnTo>
                <a:lnTo>
                  <a:pt x="0" y="0"/>
                </a:lnTo>
                <a:close/>
              </a:path>
            </a:pathLst>
          </a:custGeom>
          <a:blipFill>
            <a:blip r:embed="rId7"/>
            <a:stretch>
              <a:fillRect/>
            </a:stretch>
          </a:blipFill>
        </p:spPr>
        <p:txBody>
          <a:bodyPr/>
          <a:lstStyle/>
          <a:p>
            <a:endParaRPr lang="en-US"/>
          </a:p>
        </p:txBody>
      </p:sp>
      <p:sp>
        <p:nvSpPr>
          <p:cNvPr id="8" name="Freeform 8"/>
          <p:cNvSpPr/>
          <p:nvPr/>
        </p:nvSpPr>
        <p:spPr>
          <a:xfrm>
            <a:off x="9476480" y="4842193"/>
            <a:ext cx="8070397" cy="3875325"/>
          </a:xfrm>
          <a:custGeom>
            <a:avLst/>
            <a:gdLst/>
            <a:ahLst/>
            <a:cxnLst/>
            <a:rect l="l" t="t" r="r" b="b"/>
            <a:pathLst>
              <a:path w="8070397" h="3875325">
                <a:moveTo>
                  <a:pt x="0" y="0"/>
                </a:moveTo>
                <a:lnTo>
                  <a:pt x="8070397" y="0"/>
                </a:lnTo>
                <a:lnTo>
                  <a:pt x="8070397" y="3875325"/>
                </a:lnTo>
                <a:lnTo>
                  <a:pt x="0" y="3875325"/>
                </a:lnTo>
                <a:lnTo>
                  <a:pt x="0" y="0"/>
                </a:lnTo>
                <a:close/>
              </a:path>
            </a:pathLst>
          </a:custGeom>
          <a:blipFill>
            <a:blip r:embed="rId8"/>
            <a:stretch>
              <a:fillRect/>
            </a:stretch>
          </a:blipFill>
        </p:spPr>
        <p:txBody>
          <a:bodyPr/>
          <a:lstStyle/>
          <a:p>
            <a:endParaRPr lang="en-US"/>
          </a:p>
        </p:txBody>
      </p:sp>
      <p:sp>
        <p:nvSpPr>
          <p:cNvPr id="9" name="TextBox 9"/>
          <p:cNvSpPr txBox="1"/>
          <p:nvPr/>
        </p:nvSpPr>
        <p:spPr>
          <a:xfrm>
            <a:off x="452427" y="2071054"/>
            <a:ext cx="12243666" cy="516890"/>
          </a:xfrm>
          <a:prstGeom prst="rect">
            <a:avLst/>
          </a:prstGeom>
        </p:spPr>
        <p:txBody>
          <a:bodyPr lIns="0" tIns="0" rIns="0" bIns="0" rtlCol="0" anchor="t">
            <a:spAutoFit/>
          </a:bodyPr>
          <a:lstStyle/>
          <a:p>
            <a:pPr marL="0" lvl="1" indent="0" algn="l">
              <a:lnSpc>
                <a:spcPts val="3879"/>
              </a:lnSpc>
              <a:spcBef>
                <a:spcPct val="0"/>
              </a:spcBef>
            </a:pPr>
            <a:r>
              <a:rPr lang="en-US" sz="3999" b="1">
                <a:solidFill>
                  <a:srgbClr val="000000"/>
                </a:solidFill>
                <a:latin typeface="Asap Bold"/>
                <a:ea typeface="Asap Bold"/>
                <a:cs typeface="Asap Bold"/>
                <a:sym typeface="Asap Bold"/>
              </a:rPr>
              <a:t>Nội dung:</a:t>
            </a:r>
            <a:r>
              <a:rPr lang="en-US" sz="3999">
                <a:solidFill>
                  <a:srgbClr val="000000"/>
                </a:solidFill>
                <a:latin typeface="Asap"/>
                <a:ea typeface="Asap"/>
                <a:cs typeface="Asap"/>
                <a:sym typeface="Asap"/>
              </a:rPr>
              <a:t>  Theo dõi các thay đổi của file trong thư mục</a:t>
            </a:r>
          </a:p>
        </p:txBody>
      </p:sp>
      <p:sp>
        <p:nvSpPr>
          <p:cNvPr id="10" name="TextBox 10"/>
          <p:cNvSpPr txBox="1"/>
          <p:nvPr/>
        </p:nvSpPr>
        <p:spPr>
          <a:xfrm>
            <a:off x="452427" y="3089490"/>
            <a:ext cx="15387662" cy="516890"/>
          </a:xfrm>
          <a:prstGeom prst="rect">
            <a:avLst/>
          </a:prstGeom>
        </p:spPr>
        <p:txBody>
          <a:bodyPr lIns="0" tIns="0" rIns="0" bIns="0" rtlCol="0" anchor="t">
            <a:spAutoFit/>
          </a:bodyPr>
          <a:lstStyle/>
          <a:p>
            <a:pPr marL="0" lvl="1" indent="0" algn="l">
              <a:lnSpc>
                <a:spcPts val="3879"/>
              </a:lnSpc>
              <a:spcBef>
                <a:spcPct val="0"/>
              </a:spcBef>
            </a:pPr>
            <a:r>
              <a:rPr lang="en-US" sz="3999">
                <a:solidFill>
                  <a:srgbClr val="000000"/>
                </a:solidFill>
                <a:latin typeface="Asap"/>
                <a:ea typeface="Asap"/>
                <a:cs typeface="Asap"/>
                <a:sym typeface="Asap"/>
              </a:rPr>
              <a:t>Trong thư mục ATMNC có 1 file StudentInfo chứa thông tin sinh viên</a:t>
            </a:r>
          </a:p>
        </p:txBody>
      </p:sp>
      <p:sp>
        <p:nvSpPr>
          <p:cNvPr id="11" name="TextBox 11"/>
          <p:cNvSpPr txBox="1"/>
          <p:nvPr/>
        </p:nvSpPr>
        <p:spPr>
          <a:xfrm>
            <a:off x="10634450" y="4111205"/>
            <a:ext cx="5754457" cy="516890"/>
          </a:xfrm>
          <a:prstGeom prst="rect">
            <a:avLst/>
          </a:prstGeom>
        </p:spPr>
        <p:txBody>
          <a:bodyPr lIns="0" tIns="0" rIns="0" bIns="0" rtlCol="0" anchor="t">
            <a:spAutoFit/>
          </a:bodyPr>
          <a:lstStyle/>
          <a:p>
            <a:pPr marL="0" lvl="1" indent="0" algn="l">
              <a:lnSpc>
                <a:spcPts val="3879"/>
              </a:lnSpc>
              <a:spcBef>
                <a:spcPct val="0"/>
              </a:spcBef>
            </a:pPr>
            <a:r>
              <a:rPr lang="en-US" sz="3999">
                <a:solidFill>
                  <a:srgbClr val="000000"/>
                </a:solidFill>
                <a:latin typeface="Asap"/>
                <a:ea typeface="Asap"/>
                <a:cs typeface="Asap"/>
                <a:sym typeface="Asap"/>
              </a:rPr>
              <a:t>Thực hiện chỉnh sửa file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8663659" y="6071953"/>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5005634" y="-4833750"/>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4176364">
            <a:off x="-4503370" y="7375686"/>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487140" y="441008"/>
            <a:ext cx="14956173" cy="857250"/>
          </a:xfrm>
          <a:prstGeom prst="rect">
            <a:avLst/>
          </a:prstGeom>
        </p:spPr>
        <p:txBody>
          <a:bodyPr lIns="0" tIns="0" rIns="0" bIns="0" rtlCol="0" anchor="t">
            <a:spAutoFit/>
          </a:bodyPr>
          <a:lstStyle/>
          <a:p>
            <a:pPr algn="l">
              <a:lnSpc>
                <a:spcPts val="6900"/>
              </a:lnSpc>
            </a:pPr>
            <a:r>
              <a:rPr lang="en-US" sz="5000" b="1" spc="265">
                <a:solidFill>
                  <a:srgbClr val="231F20"/>
                </a:solidFill>
                <a:latin typeface="Oswald Bold"/>
                <a:ea typeface="Oswald Bold"/>
                <a:cs typeface="Oswald Bold"/>
                <a:sym typeface="Oswald Bold"/>
              </a:rPr>
              <a:t>GIÁM SÁT TÍNH TOÀN VẸN FILE (FIM)</a:t>
            </a:r>
          </a:p>
        </p:txBody>
      </p:sp>
      <p:sp>
        <p:nvSpPr>
          <p:cNvPr id="7" name="Freeform 7"/>
          <p:cNvSpPr/>
          <p:nvPr/>
        </p:nvSpPr>
        <p:spPr>
          <a:xfrm>
            <a:off x="452427" y="2550141"/>
            <a:ext cx="17163609" cy="2147652"/>
          </a:xfrm>
          <a:custGeom>
            <a:avLst/>
            <a:gdLst/>
            <a:ahLst/>
            <a:cxnLst/>
            <a:rect l="l" t="t" r="r" b="b"/>
            <a:pathLst>
              <a:path w="17163609" h="2147652">
                <a:moveTo>
                  <a:pt x="0" y="0"/>
                </a:moveTo>
                <a:lnTo>
                  <a:pt x="17163609" y="0"/>
                </a:lnTo>
                <a:lnTo>
                  <a:pt x="17163609" y="2147652"/>
                </a:lnTo>
                <a:lnTo>
                  <a:pt x="0" y="2147652"/>
                </a:lnTo>
                <a:lnTo>
                  <a:pt x="0" y="0"/>
                </a:lnTo>
                <a:close/>
              </a:path>
            </a:pathLst>
          </a:custGeom>
          <a:blipFill>
            <a:blip r:embed="rId7"/>
            <a:stretch>
              <a:fillRect/>
            </a:stretch>
          </a:blipFill>
        </p:spPr>
        <p:txBody>
          <a:bodyPr/>
          <a:lstStyle/>
          <a:p>
            <a:endParaRPr lang="en-US"/>
          </a:p>
        </p:txBody>
      </p:sp>
      <p:sp>
        <p:nvSpPr>
          <p:cNvPr id="8" name="Freeform 8"/>
          <p:cNvSpPr/>
          <p:nvPr/>
        </p:nvSpPr>
        <p:spPr>
          <a:xfrm>
            <a:off x="452427" y="5143500"/>
            <a:ext cx="12124313" cy="4640169"/>
          </a:xfrm>
          <a:custGeom>
            <a:avLst/>
            <a:gdLst/>
            <a:ahLst/>
            <a:cxnLst/>
            <a:rect l="l" t="t" r="r" b="b"/>
            <a:pathLst>
              <a:path w="12124313" h="4640169">
                <a:moveTo>
                  <a:pt x="0" y="0"/>
                </a:moveTo>
                <a:lnTo>
                  <a:pt x="12124313" y="0"/>
                </a:lnTo>
                <a:lnTo>
                  <a:pt x="12124313" y="4640169"/>
                </a:lnTo>
                <a:lnTo>
                  <a:pt x="0" y="4640169"/>
                </a:lnTo>
                <a:lnTo>
                  <a:pt x="0" y="0"/>
                </a:lnTo>
                <a:close/>
              </a:path>
            </a:pathLst>
          </a:custGeom>
          <a:blipFill>
            <a:blip r:embed="rId8"/>
            <a:stretch>
              <a:fillRect/>
            </a:stretch>
          </a:blipFill>
        </p:spPr>
        <p:txBody>
          <a:bodyPr/>
          <a:lstStyle/>
          <a:p>
            <a:endParaRPr lang="en-US"/>
          </a:p>
        </p:txBody>
      </p:sp>
      <p:sp>
        <p:nvSpPr>
          <p:cNvPr id="9" name="TextBox 9"/>
          <p:cNvSpPr txBox="1"/>
          <p:nvPr/>
        </p:nvSpPr>
        <p:spPr>
          <a:xfrm>
            <a:off x="452427" y="1718926"/>
            <a:ext cx="6810839" cy="516890"/>
          </a:xfrm>
          <a:prstGeom prst="rect">
            <a:avLst/>
          </a:prstGeom>
        </p:spPr>
        <p:txBody>
          <a:bodyPr lIns="0" tIns="0" rIns="0" bIns="0" rtlCol="0" anchor="t">
            <a:spAutoFit/>
          </a:bodyPr>
          <a:lstStyle/>
          <a:p>
            <a:pPr marL="0" lvl="1" indent="0" algn="l">
              <a:lnSpc>
                <a:spcPts val="3879"/>
              </a:lnSpc>
              <a:spcBef>
                <a:spcPct val="0"/>
              </a:spcBef>
            </a:pPr>
            <a:r>
              <a:rPr lang="en-US" sz="3999">
                <a:solidFill>
                  <a:srgbClr val="000000"/>
                </a:solidFill>
                <a:latin typeface="Asap"/>
                <a:ea typeface="Asap"/>
                <a:cs typeface="Asap"/>
                <a:sym typeface="Asap"/>
              </a:rPr>
              <a:t>Kiểm tra thông báo từ Wazuh</a:t>
            </a:r>
          </a:p>
        </p:txBody>
      </p:sp>
      <p:sp>
        <p:nvSpPr>
          <p:cNvPr id="10" name="TextBox 10"/>
          <p:cNvSpPr txBox="1"/>
          <p:nvPr/>
        </p:nvSpPr>
        <p:spPr>
          <a:xfrm>
            <a:off x="13144330" y="7005115"/>
            <a:ext cx="4471706" cy="1002665"/>
          </a:xfrm>
          <a:prstGeom prst="rect">
            <a:avLst/>
          </a:prstGeom>
        </p:spPr>
        <p:txBody>
          <a:bodyPr lIns="0" tIns="0" rIns="0" bIns="0" rtlCol="0" anchor="t">
            <a:spAutoFit/>
          </a:bodyPr>
          <a:lstStyle/>
          <a:p>
            <a:pPr marL="0" lvl="1" indent="0" algn="l">
              <a:lnSpc>
                <a:spcPts val="3879"/>
              </a:lnSpc>
              <a:spcBef>
                <a:spcPct val="0"/>
              </a:spcBef>
            </a:pPr>
            <a:r>
              <a:rPr lang="en-US" sz="3999">
                <a:solidFill>
                  <a:srgbClr val="000000"/>
                </a:solidFill>
                <a:latin typeface="Asap"/>
                <a:ea typeface="Asap"/>
                <a:cs typeface="Asap"/>
                <a:sym typeface="Asap"/>
              </a:rPr>
              <a:t>Nội dung chỉnh sửa đã được ghi log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8663659" y="6071953"/>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5005634" y="-4833750"/>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4176364">
            <a:off x="-4503370" y="7375686"/>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487140" y="441008"/>
            <a:ext cx="14956173" cy="857250"/>
          </a:xfrm>
          <a:prstGeom prst="rect">
            <a:avLst/>
          </a:prstGeom>
        </p:spPr>
        <p:txBody>
          <a:bodyPr lIns="0" tIns="0" rIns="0" bIns="0" rtlCol="0" anchor="t">
            <a:spAutoFit/>
          </a:bodyPr>
          <a:lstStyle/>
          <a:p>
            <a:pPr algn="l">
              <a:lnSpc>
                <a:spcPts val="6900"/>
              </a:lnSpc>
            </a:pPr>
            <a:r>
              <a:rPr lang="en-US" sz="5000" b="1" spc="265">
                <a:solidFill>
                  <a:srgbClr val="231F20"/>
                </a:solidFill>
                <a:latin typeface="Oswald Bold"/>
                <a:ea typeface="Oswald Bold"/>
                <a:cs typeface="Oswald Bold"/>
                <a:sym typeface="Oswald Bold"/>
              </a:rPr>
              <a:t>GIÁM SÁT TÍNH TOÀN VẸN FILE (FIM)</a:t>
            </a:r>
          </a:p>
        </p:txBody>
      </p:sp>
      <p:sp>
        <p:nvSpPr>
          <p:cNvPr id="7" name="Freeform 7"/>
          <p:cNvSpPr/>
          <p:nvPr/>
        </p:nvSpPr>
        <p:spPr>
          <a:xfrm>
            <a:off x="678795" y="2537205"/>
            <a:ext cx="4695461" cy="3453873"/>
          </a:xfrm>
          <a:custGeom>
            <a:avLst/>
            <a:gdLst/>
            <a:ahLst/>
            <a:cxnLst/>
            <a:rect l="l" t="t" r="r" b="b"/>
            <a:pathLst>
              <a:path w="4695461" h="3453873">
                <a:moveTo>
                  <a:pt x="0" y="0"/>
                </a:moveTo>
                <a:lnTo>
                  <a:pt x="4695462" y="0"/>
                </a:lnTo>
                <a:lnTo>
                  <a:pt x="4695462" y="3453873"/>
                </a:lnTo>
                <a:lnTo>
                  <a:pt x="0" y="3453873"/>
                </a:lnTo>
                <a:lnTo>
                  <a:pt x="0" y="0"/>
                </a:lnTo>
                <a:close/>
              </a:path>
            </a:pathLst>
          </a:custGeom>
          <a:blipFill>
            <a:blip r:embed="rId7"/>
            <a:stretch>
              <a:fillRect/>
            </a:stretch>
          </a:blipFill>
        </p:spPr>
        <p:txBody>
          <a:bodyPr/>
          <a:lstStyle/>
          <a:p>
            <a:endParaRPr lang="en-US"/>
          </a:p>
        </p:txBody>
      </p:sp>
      <p:sp>
        <p:nvSpPr>
          <p:cNvPr id="8" name="Freeform 8"/>
          <p:cNvSpPr/>
          <p:nvPr/>
        </p:nvSpPr>
        <p:spPr>
          <a:xfrm>
            <a:off x="678795" y="6444152"/>
            <a:ext cx="15502195" cy="3132238"/>
          </a:xfrm>
          <a:custGeom>
            <a:avLst/>
            <a:gdLst/>
            <a:ahLst/>
            <a:cxnLst/>
            <a:rect l="l" t="t" r="r" b="b"/>
            <a:pathLst>
              <a:path w="15502195" h="3132238">
                <a:moveTo>
                  <a:pt x="0" y="0"/>
                </a:moveTo>
                <a:lnTo>
                  <a:pt x="15502195" y="0"/>
                </a:lnTo>
                <a:lnTo>
                  <a:pt x="15502195" y="3132239"/>
                </a:lnTo>
                <a:lnTo>
                  <a:pt x="0" y="3132239"/>
                </a:lnTo>
                <a:lnTo>
                  <a:pt x="0" y="0"/>
                </a:lnTo>
                <a:close/>
              </a:path>
            </a:pathLst>
          </a:custGeom>
          <a:blipFill>
            <a:blip r:embed="rId8"/>
            <a:stretch>
              <a:fillRect/>
            </a:stretch>
          </a:blipFill>
        </p:spPr>
        <p:txBody>
          <a:bodyPr/>
          <a:lstStyle/>
          <a:p>
            <a:endParaRPr lang="en-US"/>
          </a:p>
        </p:txBody>
      </p:sp>
      <p:sp>
        <p:nvSpPr>
          <p:cNvPr id="9" name="TextBox 9"/>
          <p:cNvSpPr txBox="1"/>
          <p:nvPr/>
        </p:nvSpPr>
        <p:spPr>
          <a:xfrm>
            <a:off x="678795" y="1771110"/>
            <a:ext cx="4195034" cy="516890"/>
          </a:xfrm>
          <a:prstGeom prst="rect">
            <a:avLst/>
          </a:prstGeom>
        </p:spPr>
        <p:txBody>
          <a:bodyPr lIns="0" tIns="0" rIns="0" bIns="0" rtlCol="0" anchor="t">
            <a:spAutoFit/>
          </a:bodyPr>
          <a:lstStyle/>
          <a:p>
            <a:pPr marL="0" lvl="1" indent="0" algn="l">
              <a:lnSpc>
                <a:spcPts val="3879"/>
              </a:lnSpc>
              <a:spcBef>
                <a:spcPct val="0"/>
              </a:spcBef>
            </a:pPr>
            <a:r>
              <a:rPr lang="en-US" sz="3999">
                <a:solidFill>
                  <a:srgbClr val="000000"/>
                </a:solidFill>
                <a:latin typeface="Asap"/>
                <a:ea typeface="Asap"/>
                <a:cs typeface="Asap"/>
                <a:sym typeface="Asap"/>
              </a:rPr>
              <a:t>Thực hiện xóa file</a:t>
            </a:r>
          </a:p>
        </p:txBody>
      </p:sp>
      <p:sp>
        <p:nvSpPr>
          <p:cNvPr id="10" name="TextBox 10"/>
          <p:cNvSpPr txBox="1"/>
          <p:nvPr/>
        </p:nvSpPr>
        <p:spPr>
          <a:xfrm>
            <a:off x="5802295" y="5229225"/>
            <a:ext cx="12485705" cy="491998"/>
          </a:xfrm>
          <a:prstGeom prst="rect">
            <a:avLst/>
          </a:prstGeom>
        </p:spPr>
        <p:txBody>
          <a:bodyPr lIns="0" tIns="0" rIns="0" bIns="0" rtlCol="0" anchor="t">
            <a:spAutoFit/>
          </a:bodyPr>
          <a:lstStyle/>
          <a:p>
            <a:pPr marL="0" lvl="1" indent="0" algn="l">
              <a:lnSpc>
                <a:spcPts val="3686"/>
              </a:lnSpc>
              <a:spcBef>
                <a:spcPct val="0"/>
              </a:spcBef>
            </a:pPr>
            <a:r>
              <a:rPr lang="en-US" sz="3800">
                <a:solidFill>
                  <a:srgbClr val="000000"/>
                </a:solidFill>
                <a:latin typeface="Asap"/>
                <a:ea typeface="Asap"/>
                <a:cs typeface="Asap"/>
                <a:sym typeface="Asap"/>
              </a:rPr>
              <a:t>Việc xóa file được log lại và gửi lên dashboard của Wazuh</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8663659" y="6071953"/>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5005634" y="-4833750"/>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4176364">
            <a:off x="-4503370" y="7375686"/>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487140" y="441008"/>
            <a:ext cx="14956173" cy="857250"/>
          </a:xfrm>
          <a:prstGeom prst="rect">
            <a:avLst/>
          </a:prstGeom>
        </p:spPr>
        <p:txBody>
          <a:bodyPr lIns="0" tIns="0" rIns="0" bIns="0" rtlCol="0" anchor="t">
            <a:spAutoFit/>
          </a:bodyPr>
          <a:lstStyle/>
          <a:p>
            <a:pPr algn="l">
              <a:lnSpc>
                <a:spcPts val="6900"/>
              </a:lnSpc>
            </a:pPr>
            <a:r>
              <a:rPr lang="en-US" sz="5000" b="1" spc="265">
                <a:solidFill>
                  <a:srgbClr val="231F20"/>
                </a:solidFill>
                <a:latin typeface="Oswald Bold"/>
                <a:ea typeface="Oswald Bold"/>
                <a:cs typeface="Oswald Bold"/>
                <a:sym typeface="Oswald Bold"/>
              </a:rPr>
              <a:t>GIÁM SÁT CMD COMMAND TRÊN WINDOWS</a:t>
            </a:r>
          </a:p>
        </p:txBody>
      </p:sp>
      <p:sp>
        <p:nvSpPr>
          <p:cNvPr id="7" name="TextBox 7"/>
          <p:cNvSpPr txBox="1"/>
          <p:nvPr/>
        </p:nvSpPr>
        <p:spPr>
          <a:xfrm>
            <a:off x="374749" y="1686295"/>
            <a:ext cx="16488008" cy="601980"/>
          </a:xfrm>
          <a:prstGeom prst="rect">
            <a:avLst/>
          </a:prstGeom>
        </p:spPr>
        <p:txBody>
          <a:bodyPr lIns="0" tIns="0" rIns="0" bIns="0" rtlCol="0" anchor="t">
            <a:spAutoFit/>
          </a:bodyPr>
          <a:lstStyle/>
          <a:p>
            <a:pPr marL="0" lvl="0" indent="0" algn="l">
              <a:lnSpc>
                <a:spcPts val="4800"/>
              </a:lnSpc>
              <a:spcBef>
                <a:spcPct val="0"/>
              </a:spcBef>
            </a:pPr>
            <a:r>
              <a:rPr lang="en-US" sz="3200">
                <a:solidFill>
                  <a:srgbClr val="000000"/>
                </a:solidFill>
                <a:latin typeface="Asap"/>
                <a:ea typeface="Asap"/>
                <a:cs typeface="Asap"/>
                <a:sym typeface="Asap"/>
              </a:rPr>
              <a:t>Truy cập Local Group Policy Editor -&gt; Computer Configuration -&gt; administrative Templates</a:t>
            </a:r>
          </a:p>
        </p:txBody>
      </p:sp>
      <p:sp>
        <p:nvSpPr>
          <p:cNvPr id="8" name="Freeform 8"/>
          <p:cNvSpPr/>
          <p:nvPr/>
        </p:nvSpPr>
        <p:spPr>
          <a:xfrm>
            <a:off x="374749" y="2686268"/>
            <a:ext cx="15382107" cy="6337271"/>
          </a:xfrm>
          <a:custGeom>
            <a:avLst/>
            <a:gdLst/>
            <a:ahLst/>
            <a:cxnLst/>
            <a:rect l="l" t="t" r="r" b="b"/>
            <a:pathLst>
              <a:path w="15382107" h="6337271">
                <a:moveTo>
                  <a:pt x="0" y="0"/>
                </a:moveTo>
                <a:lnTo>
                  <a:pt x="15382106" y="0"/>
                </a:lnTo>
                <a:lnTo>
                  <a:pt x="15382106" y="6337271"/>
                </a:lnTo>
                <a:lnTo>
                  <a:pt x="0" y="6337271"/>
                </a:lnTo>
                <a:lnTo>
                  <a:pt x="0" y="0"/>
                </a:lnTo>
                <a:close/>
              </a:path>
            </a:pathLst>
          </a:custGeom>
          <a:blipFill>
            <a:blip r:embed="rId7"/>
            <a:stretch>
              <a:fillRect/>
            </a:stretch>
          </a:blipFill>
        </p:spPr>
        <p:txBody>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8663659" y="6071953"/>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5005634" y="-4833750"/>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4176364">
            <a:off x="-4503370" y="7375686"/>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487140" y="441008"/>
            <a:ext cx="14956173" cy="857250"/>
          </a:xfrm>
          <a:prstGeom prst="rect">
            <a:avLst/>
          </a:prstGeom>
        </p:spPr>
        <p:txBody>
          <a:bodyPr lIns="0" tIns="0" rIns="0" bIns="0" rtlCol="0" anchor="t">
            <a:spAutoFit/>
          </a:bodyPr>
          <a:lstStyle/>
          <a:p>
            <a:pPr algn="l">
              <a:lnSpc>
                <a:spcPts val="6900"/>
              </a:lnSpc>
            </a:pPr>
            <a:r>
              <a:rPr lang="en-US" sz="5000" b="1" spc="265">
                <a:solidFill>
                  <a:srgbClr val="231F20"/>
                </a:solidFill>
                <a:latin typeface="Oswald Bold"/>
                <a:ea typeface="Oswald Bold"/>
                <a:cs typeface="Oswald Bold"/>
                <a:sym typeface="Oswald Bold"/>
              </a:rPr>
              <a:t>GIÁM SÁT CMD COMMAND TRÊN WINDOWS</a:t>
            </a:r>
          </a:p>
        </p:txBody>
      </p:sp>
      <p:sp>
        <p:nvSpPr>
          <p:cNvPr id="7" name="TextBox 7"/>
          <p:cNvSpPr txBox="1"/>
          <p:nvPr/>
        </p:nvSpPr>
        <p:spPr>
          <a:xfrm>
            <a:off x="374749" y="1478079"/>
            <a:ext cx="12564301" cy="601980"/>
          </a:xfrm>
          <a:prstGeom prst="rect">
            <a:avLst/>
          </a:prstGeom>
        </p:spPr>
        <p:txBody>
          <a:bodyPr lIns="0" tIns="0" rIns="0" bIns="0" rtlCol="0" anchor="t">
            <a:spAutoFit/>
          </a:bodyPr>
          <a:lstStyle/>
          <a:p>
            <a:pPr marL="0" lvl="0" indent="0" algn="l">
              <a:lnSpc>
                <a:spcPts val="4800"/>
              </a:lnSpc>
              <a:spcBef>
                <a:spcPct val="0"/>
              </a:spcBef>
            </a:pPr>
            <a:r>
              <a:rPr lang="en-US" sz="3200">
                <a:solidFill>
                  <a:srgbClr val="000000"/>
                </a:solidFill>
                <a:latin typeface="Asap"/>
                <a:ea typeface="Asap"/>
                <a:cs typeface="Asap"/>
                <a:sym typeface="Asap"/>
              </a:rPr>
              <a:t>Tiếp tục truy cập vào Windows Components -&gt;  Windows PowerShell</a:t>
            </a:r>
          </a:p>
        </p:txBody>
      </p:sp>
      <p:sp>
        <p:nvSpPr>
          <p:cNvPr id="8" name="Freeform 8"/>
          <p:cNvSpPr/>
          <p:nvPr/>
        </p:nvSpPr>
        <p:spPr>
          <a:xfrm>
            <a:off x="374749" y="2365809"/>
            <a:ext cx="8957343" cy="4953107"/>
          </a:xfrm>
          <a:custGeom>
            <a:avLst/>
            <a:gdLst/>
            <a:ahLst/>
            <a:cxnLst/>
            <a:rect l="l" t="t" r="r" b="b"/>
            <a:pathLst>
              <a:path w="8957343" h="4953107">
                <a:moveTo>
                  <a:pt x="0" y="0"/>
                </a:moveTo>
                <a:lnTo>
                  <a:pt x="8957343" y="0"/>
                </a:lnTo>
                <a:lnTo>
                  <a:pt x="8957343" y="4953107"/>
                </a:lnTo>
                <a:lnTo>
                  <a:pt x="0" y="4953107"/>
                </a:lnTo>
                <a:lnTo>
                  <a:pt x="0" y="0"/>
                </a:lnTo>
                <a:close/>
              </a:path>
            </a:pathLst>
          </a:custGeom>
          <a:blipFill>
            <a:blip r:embed="rId7"/>
            <a:stretch>
              <a:fillRect/>
            </a:stretch>
          </a:blipFill>
        </p:spPr>
        <p:txBody>
          <a:bodyPr/>
          <a:lstStyle/>
          <a:p>
            <a:endParaRPr lang="en-US"/>
          </a:p>
        </p:txBody>
      </p:sp>
      <p:sp>
        <p:nvSpPr>
          <p:cNvPr id="9" name="Freeform 9"/>
          <p:cNvSpPr/>
          <p:nvPr/>
        </p:nvSpPr>
        <p:spPr>
          <a:xfrm>
            <a:off x="374749" y="7919758"/>
            <a:ext cx="10494155" cy="1749026"/>
          </a:xfrm>
          <a:custGeom>
            <a:avLst/>
            <a:gdLst/>
            <a:ahLst/>
            <a:cxnLst/>
            <a:rect l="l" t="t" r="r" b="b"/>
            <a:pathLst>
              <a:path w="10494155" h="1749026">
                <a:moveTo>
                  <a:pt x="0" y="0"/>
                </a:moveTo>
                <a:lnTo>
                  <a:pt x="10494154" y="0"/>
                </a:lnTo>
                <a:lnTo>
                  <a:pt x="10494154" y="1749025"/>
                </a:lnTo>
                <a:lnTo>
                  <a:pt x="0" y="1749025"/>
                </a:lnTo>
                <a:lnTo>
                  <a:pt x="0" y="0"/>
                </a:lnTo>
                <a:close/>
              </a:path>
            </a:pathLst>
          </a:custGeom>
          <a:blipFill>
            <a:blip r:embed="rId8"/>
            <a:stretch>
              <a:fillRect/>
            </a:stretch>
          </a:blipFill>
        </p:spPr>
        <p:txBody>
          <a:bodyPr/>
          <a:lstStyle/>
          <a:p>
            <a:endParaRPr lang="en-US"/>
          </a:p>
        </p:txBody>
      </p:sp>
      <p:sp>
        <p:nvSpPr>
          <p:cNvPr id="10" name="Freeform 10"/>
          <p:cNvSpPr/>
          <p:nvPr/>
        </p:nvSpPr>
        <p:spPr>
          <a:xfrm>
            <a:off x="9944277" y="3947771"/>
            <a:ext cx="11452106" cy="2104274"/>
          </a:xfrm>
          <a:custGeom>
            <a:avLst/>
            <a:gdLst/>
            <a:ahLst/>
            <a:cxnLst/>
            <a:rect l="l" t="t" r="r" b="b"/>
            <a:pathLst>
              <a:path w="11452106" h="2104274">
                <a:moveTo>
                  <a:pt x="0" y="0"/>
                </a:moveTo>
                <a:lnTo>
                  <a:pt x="11452106" y="0"/>
                </a:lnTo>
                <a:lnTo>
                  <a:pt x="11452106" y="2104274"/>
                </a:lnTo>
                <a:lnTo>
                  <a:pt x="0" y="2104274"/>
                </a:lnTo>
                <a:lnTo>
                  <a:pt x="0" y="0"/>
                </a:lnTo>
                <a:close/>
              </a:path>
            </a:pathLst>
          </a:custGeom>
          <a:blipFill>
            <a:blip r:embed="rId9"/>
            <a:stretch>
              <a:fillRect/>
            </a:stretch>
          </a:blipFill>
        </p:spPr>
        <p:txBody>
          <a:bodyPr/>
          <a:lstStyle/>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8663659" y="6071953"/>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5005634" y="-4833750"/>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4176364">
            <a:off x="-4503370" y="7375686"/>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487140" y="441008"/>
            <a:ext cx="14956173" cy="857250"/>
          </a:xfrm>
          <a:prstGeom prst="rect">
            <a:avLst/>
          </a:prstGeom>
        </p:spPr>
        <p:txBody>
          <a:bodyPr lIns="0" tIns="0" rIns="0" bIns="0" rtlCol="0" anchor="t">
            <a:spAutoFit/>
          </a:bodyPr>
          <a:lstStyle/>
          <a:p>
            <a:pPr algn="l">
              <a:lnSpc>
                <a:spcPts val="6900"/>
              </a:lnSpc>
            </a:pPr>
            <a:r>
              <a:rPr lang="en-US" sz="5000" b="1" spc="265">
                <a:solidFill>
                  <a:srgbClr val="231F20"/>
                </a:solidFill>
                <a:latin typeface="Oswald Bold"/>
                <a:ea typeface="Oswald Bold"/>
                <a:cs typeface="Oswald Bold"/>
                <a:sym typeface="Oswald Bold"/>
              </a:rPr>
              <a:t>GIÁM SÁT CMD COMMAND TRÊN WINDOWS</a:t>
            </a:r>
          </a:p>
        </p:txBody>
      </p:sp>
      <p:sp>
        <p:nvSpPr>
          <p:cNvPr id="7" name="TextBox 7"/>
          <p:cNvSpPr txBox="1"/>
          <p:nvPr/>
        </p:nvSpPr>
        <p:spPr>
          <a:xfrm>
            <a:off x="374749" y="1797808"/>
            <a:ext cx="11206094" cy="601980"/>
          </a:xfrm>
          <a:prstGeom prst="rect">
            <a:avLst/>
          </a:prstGeom>
        </p:spPr>
        <p:txBody>
          <a:bodyPr lIns="0" tIns="0" rIns="0" bIns="0" rtlCol="0" anchor="t">
            <a:spAutoFit/>
          </a:bodyPr>
          <a:lstStyle/>
          <a:p>
            <a:pPr marL="0" lvl="0" indent="0" algn="l">
              <a:lnSpc>
                <a:spcPts val="4800"/>
              </a:lnSpc>
              <a:spcBef>
                <a:spcPct val="0"/>
              </a:spcBef>
            </a:pPr>
            <a:r>
              <a:rPr lang="en-US" sz="3200">
                <a:solidFill>
                  <a:srgbClr val="000000"/>
                </a:solidFill>
                <a:latin typeface="Asap"/>
                <a:ea typeface="Asap"/>
                <a:cs typeface="Asap"/>
                <a:sym typeface="Asap"/>
              </a:rPr>
              <a:t>Bật tính năng Mondule Logging and PowerShell Transcription</a:t>
            </a:r>
          </a:p>
        </p:txBody>
      </p:sp>
      <p:sp>
        <p:nvSpPr>
          <p:cNvPr id="8" name="Freeform 8"/>
          <p:cNvSpPr/>
          <p:nvPr/>
        </p:nvSpPr>
        <p:spPr>
          <a:xfrm>
            <a:off x="374749" y="3009828"/>
            <a:ext cx="12517748" cy="2300081"/>
          </a:xfrm>
          <a:custGeom>
            <a:avLst/>
            <a:gdLst/>
            <a:ahLst/>
            <a:cxnLst/>
            <a:rect l="l" t="t" r="r" b="b"/>
            <a:pathLst>
              <a:path w="12517748" h="2300081">
                <a:moveTo>
                  <a:pt x="0" y="0"/>
                </a:moveTo>
                <a:lnTo>
                  <a:pt x="12517748" y="0"/>
                </a:lnTo>
                <a:lnTo>
                  <a:pt x="12517748" y="2300081"/>
                </a:lnTo>
                <a:lnTo>
                  <a:pt x="0" y="2300081"/>
                </a:lnTo>
                <a:lnTo>
                  <a:pt x="0" y="0"/>
                </a:lnTo>
                <a:close/>
              </a:path>
            </a:pathLst>
          </a:custGeom>
          <a:blipFill>
            <a:blip r:embed="rId7"/>
            <a:stretch>
              <a:fillRect/>
            </a:stretch>
          </a:blipFill>
        </p:spPr>
        <p:txBody>
          <a:bodyPr/>
          <a:lstStyle/>
          <a:p>
            <a:endParaRPr lang="en-US"/>
          </a:p>
        </p:txBody>
      </p:sp>
      <p:sp>
        <p:nvSpPr>
          <p:cNvPr id="9" name="TextBox 9"/>
          <p:cNvSpPr txBox="1"/>
          <p:nvPr/>
        </p:nvSpPr>
        <p:spPr>
          <a:xfrm>
            <a:off x="374749" y="5981273"/>
            <a:ext cx="8187858" cy="601980"/>
          </a:xfrm>
          <a:prstGeom prst="rect">
            <a:avLst/>
          </a:prstGeom>
        </p:spPr>
        <p:txBody>
          <a:bodyPr lIns="0" tIns="0" rIns="0" bIns="0" rtlCol="0" anchor="t">
            <a:spAutoFit/>
          </a:bodyPr>
          <a:lstStyle/>
          <a:p>
            <a:pPr marL="0" lvl="0" indent="0" algn="l">
              <a:lnSpc>
                <a:spcPts val="4800"/>
              </a:lnSpc>
              <a:spcBef>
                <a:spcPct val="0"/>
              </a:spcBef>
            </a:pPr>
            <a:r>
              <a:rPr lang="en-US" sz="3200">
                <a:solidFill>
                  <a:srgbClr val="000000"/>
                </a:solidFill>
                <a:latin typeface="Asap"/>
                <a:ea typeface="Asap"/>
                <a:cs typeface="Asap"/>
                <a:sym typeface="Asap"/>
              </a:rPr>
              <a:t>Cấu hình file ossec.conf trên Windows client</a:t>
            </a:r>
          </a:p>
        </p:txBody>
      </p:sp>
      <p:sp>
        <p:nvSpPr>
          <p:cNvPr id="10" name="Freeform 10"/>
          <p:cNvSpPr/>
          <p:nvPr/>
        </p:nvSpPr>
        <p:spPr>
          <a:xfrm>
            <a:off x="374749" y="7016789"/>
            <a:ext cx="12517748" cy="1971486"/>
          </a:xfrm>
          <a:custGeom>
            <a:avLst/>
            <a:gdLst/>
            <a:ahLst/>
            <a:cxnLst/>
            <a:rect l="l" t="t" r="r" b="b"/>
            <a:pathLst>
              <a:path w="12517748" h="1971486">
                <a:moveTo>
                  <a:pt x="0" y="0"/>
                </a:moveTo>
                <a:lnTo>
                  <a:pt x="12517748" y="0"/>
                </a:lnTo>
                <a:lnTo>
                  <a:pt x="12517748" y="1971486"/>
                </a:lnTo>
                <a:lnTo>
                  <a:pt x="0" y="1971486"/>
                </a:lnTo>
                <a:lnTo>
                  <a:pt x="0" y="0"/>
                </a:lnTo>
                <a:close/>
              </a:path>
            </a:pathLst>
          </a:custGeom>
          <a:blipFill>
            <a:blip r:embed="rId8"/>
            <a:stretch>
              <a:fillRect/>
            </a:stretch>
          </a:blipFill>
        </p:spPr>
        <p:txBody>
          <a:bodyPr/>
          <a:lstStyle/>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8663659" y="6071953"/>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5005634" y="-4833750"/>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4176364">
            <a:off x="-4503370" y="7375686"/>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487140" y="441008"/>
            <a:ext cx="14956173" cy="857250"/>
          </a:xfrm>
          <a:prstGeom prst="rect">
            <a:avLst/>
          </a:prstGeom>
        </p:spPr>
        <p:txBody>
          <a:bodyPr lIns="0" tIns="0" rIns="0" bIns="0" rtlCol="0" anchor="t">
            <a:spAutoFit/>
          </a:bodyPr>
          <a:lstStyle/>
          <a:p>
            <a:pPr algn="l">
              <a:lnSpc>
                <a:spcPts val="6900"/>
              </a:lnSpc>
            </a:pPr>
            <a:r>
              <a:rPr lang="en-US" sz="5000" b="1" spc="265">
                <a:solidFill>
                  <a:srgbClr val="231F20"/>
                </a:solidFill>
                <a:latin typeface="Oswald Bold"/>
                <a:ea typeface="Oswald Bold"/>
                <a:cs typeface="Oswald Bold"/>
                <a:sym typeface="Oswald Bold"/>
              </a:rPr>
              <a:t>GIÁM SÁT CMD COMMAND TRÊN WINDOWS</a:t>
            </a:r>
          </a:p>
        </p:txBody>
      </p:sp>
      <p:sp>
        <p:nvSpPr>
          <p:cNvPr id="7" name="TextBox 7"/>
          <p:cNvSpPr txBox="1"/>
          <p:nvPr/>
        </p:nvSpPr>
        <p:spPr>
          <a:xfrm>
            <a:off x="374749" y="1470832"/>
            <a:ext cx="14820637" cy="1211580"/>
          </a:xfrm>
          <a:prstGeom prst="rect">
            <a:avLst/>
          </a:prstGeom>
        </p:spPr>
        <p:txBody>
          <a:bodyPr lIns="0" tIns="0" rIns="0" bIns="0" rtlCol="0" anchor="t">
            <a:spAutoFit/>
          </a:bodyPr>
          <a:lstStyle/>
          <a:p>
            <a:pPr marL="0" lvl="0" indent="0" algn="l">
              <a:lnSpc>
                <a:spcPts val="4800"/>
              </a:lnSpc>
              <a:spcBef>
                <a:spcPct val="0"/>
              </a:spcBef>
            </a:pPr>
            <a:r>
              <a:rPr lang="en-US" sz="3200">
                <a:solidFill>
                  <a:srgbClr val="000000"/>
                </a:solidFill>
                <a:latin typeface="Asap"/>
                <a:ea typeface="Asap"/>
                <a:cs typeface="Asap"/>
                <a:sym typeface="Asap"/>
              </a:rPr>
              <a:t>Các lệnh PowerShell trên máy Windows client đã được ghi lại (bao gồm cả lệnh do hệ thống thực hiện ngầm)</a:t>
            </a:r>
          </a:p>
        </p:txBody>
      </p:sp>
      <p:sp>
        <p:nvSpPr>
          <p:cNvPr id="8" name="Freeform 8"/>
          <p:cNvSpPr/>
          <p:nvPr/>
        </p:nvSpPr>
        <p:spPr>
          <a:xfrm>
            <a:off x="374749" y="2968162"/>
            <a:ext cx="13533086" cy="6852437"/>
          </a:xfrm>
          <a:custGeom>
            <a:avLst/>
            <a:gdLst/>
            <a:ahLst/>
            <a:cxnLst/>
            <a:rect l="l" t="t" r="r" b="b"/>
            <a:pathLst>
              <a:path w="13533086" h="6852437">
                <a:moveTo>
                  <a:pt x="0" y="0"/>
                </a:moveTo>
                <a:lnTo>
                  <a:pt x="13533086" y="0"/>
                </a:lnTo>
                <a:lnTo>
                  <a:pt x="13533086" y="6852437"/>
                </a:lnTo>
                <a:lnTo>
                  <a:pt x="0" y="6852437"/>
                </a:lnTo>
                <a:lnTo>
                  <a:pt x="0" y="0"/>
                </a:lnTo>
                <a:close/>
              </a:path>
            </a:pathLst>
          </a:custGeom>
          <a:blipFill>
            <a:blip r:embed="rId7"/>
            <a:stretch>
              <a:fillRect/>
            </a:stretch>
          </a:blipFill>
        </p:spPr>
        <p:txBody>
          <a:bodyPr/>
          <a:lstStyle/>
          <a:p>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8663659" y="6071953"/>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005634" y="-4833750"/>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4176364">
            <a:off x="-4503370" y="7375686"/>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487140" y="441008"/>
            <a:ext cx="14956173" cy="857250"/>
          </a:xfrm>
          <a:prstGeom prst="rect">
            <a:avLst/>
          </a:prstGeom>
        </p:spPr>
        <p:txBody>
          <a:bodyPr lIns="0" tIns="0" rIns="0" bIns="0" rtlCol="0" anchor="t">
            <a:spAutoFit/>
          </a:bodyPr>
          <a:lstStyle/>
          <a:p>
            <a:pPr algn="l">
              <a:lnSpc>
                <a:spcPts val="6900"/>
              </a:lnSpc>
            </a:pPr>
            <a:r>
              <a:rPr lang="en-US" sz="5000" b="1" spc="265">
                <a:solidFill>
                  <a:srgbClr val="231F20"/>
                </a:solidFill>
                <a:latin typeface="Oswald Bold"/>
                <a:ea typeface="Oswald Bold"/>
                <a:cs typeface="Oswald Bold"/>
                <a:sym typeface="Oswald Bold"/>
              </a:rPr>
              <a:t>TÍCH HỢP VIRUSTOTAL</a:t>
            </a:r>
          </a:p>
        </p:txBody>
      </p:sp>
      <p:sp>
        <p:nvSpPr>
          <p:cNvPr id="6" name="TextBox 6"/>
          <p:cNvSpPr txBox="1"/>
          <p:nvPr/>
        </p:nvSpPr>
        <p:spPr>
          <a:xfrm>
            <a:off x="452427" y="1675036"/>
            <a:ext cx="16806873" cy="1002665"/>
          </a:xfrm>
          <a:prstGeom prst="rect">
            <a:avLst/>
          </a:prstGeom>
        </p:spPr>
        <p:txBody>
          <a:bodyPr lIns="0" tIns="0" rIns="0" bIns="0" rtlCol="0" anchor="t">
            <a:spAutoFit/>
          </a:bodyPr>
          <a:lstStyle/>
          <a:p>
            <a:pPr marL="0" lvl="1" indent="0" algn="l">
              <a:lnSpc>
                <a:spcPts val="3879"/>
              </a:lnSpc>
              <a:spcBef>
                <a:spcPct val="0"/>
              </a:spcBef>
            </a:pPr>
            <a:r>
              <a:rPr lang="en-US" sz="3999">
                <a:solidFill>
                  <a:srgbClr val="000000"/>
                </a:solidFill>
                <a:latin typeface="Asap"/>
                <a:ea typeface="Asap"/>
                <a:cs typeface="Asap"/>
                <a:sym typeface="Asap"/>
              </a:rPr>
              <a:t>Tích hợp VirusTotal để phát hiện file độc hại và kết hợp active-response của Wazuh để xóa file độc hại</a:t>
            </a:r>
          </a:p>
        </p:txBody>
      </p:sp>
      <p:sp>
        <p:nvSpPr>
          <p:cNvPr id="7" name="Freeform 7"/>
          <p:cNvSpPr/>
          <p:nvPr/>
        </p:nvSpPr>
        <p:spPr>
          <a:xfrm>
            <a:off x="452427" y="3222259"/>
            <a:ext cx="11811676" cy="2762115"/>
          </a:xfrm>
          <a:custGeom>
            <a:avLst/>
            <a:gdLst/>
            <a:ahLst/>
            <a:cxnLst/>
            <a:rect l="l" t="t" r="r" b="b"/>
            <a:pathLst>
              <a:path w="11811676" h="2762115">
                <a:moveTo>
                  <a:pt x="0" y="0"/>
                </a:moveTo>
                <a:lnTo>
                  <a:pt x="11811676" y="0"/>
                </a:lnTo>
                <a:lnTo>
                  <a:pt x="11811676" y="2762115"/>
                </a:lnTo>
                <a:lnTo>
                  <a:pt x="0" y="2762115"/>
                </a:lnTo>
                <a:lnTo>
                  <a:pt x="0" y="0"/>
                </a:lnTo>
                <a:close/>
              </a:path>
            </a:pathLst>
          </a:custGeom>
          <a:blipFill>
            <a:blip r:embed="rId6"/>
            <a:stretch>
              <a:fillRect/>
            </a:stretch>
          </a:blipFill>
        </p:spPr>
        <p:txBody>
          <a:bodyPr/>
          <a:lstStyle/>
          <a:p>
            <a:endParaRPr lang="en-US"/>
          </a:p>
        </p:txBody>
      </p:sp>
      <p:sp>
        <p:nvSpPr>
          <p:cNvPr id="8" name="TextBox 8"/>
          <p:cNvSpPr txBox="1"/>
          <p:nvPr/>
        </p:nvSpPr>
        <p:spPr>
          <a:xfrm>
            <a:off x="12837101" y="3897948"/>
            <a:ext cx="4452726" cy="1002665"/>
          </a:xfrm>
          <a:prstGeom prst="rect">
            <a:avLst/>
          </a:prstGeom>
        </p:spPr>
        <p:txBody>
          <a:bodyPr lIns="0" tIns="0" rIns="0" bIns="0" rtlCol="0" anchor="t">
            <a:spAutoFit/>
          </a:bodyPr>
          <a:lstStyle/>
          <a:p>
            <a:pPr marL="0" lvl="1" indent="0" algn="just">
              <a:lnSpc>
                <a:spcPts val="3879"/>
              </a:lnSpc>
              <a:spcBef>
                <a:spcPct val="0"/>
              </a:spcBef>
            </a:pPr>
            <a:r>
              <a:rPr lang="en-US" sz="3999">
                <a:solidFill>
                  <a:srgbClr val="000000"/>
                </a:solidFill>
                <a:latin typeface="Asap"/>
                <a:ea typeface="Asap"/>
                <a:cs typeface="Asap"/>
                <a:sym typeface="Asap"/>
              </a:rPr>
              <a:t>Đối tượng theo dõi là thư mục /root</a:t>
            </a:r>
          </a:p>
        </p:txBody>
      </p:sp>
      <p:sp>
        <p:nvSpPr>
          <p:cNvPr id="9" name="TextBox 9"/>
          <p:cNvSpPr txBox="1"/>
          <p:nvPr/>
        </p:nvSpPr>
        <p:spPr>
          <a:xfrm>
            <a:off x="452427" y="6312535"/>
            <a:ext cx="4471706" cy="516890"/>
          </a:xfrm>
          <a:prstGeom prst="rect">
            <a:avLst/>
          </a:prstGeom>
        </p:spPr>
        <p:txBody>
          <a:bodyPr lIns="0" tIns="0" rIns="0" bIns="0" rtlCol="0" anchor="t">
            <a:spAutoFit/>
          </a:bodyPr>
          <a:lstStyle/>
          <a:p>
            <a:pPr marL="0" lvl="1" indent="0" algn="l">
              <a:lnSpc>
                <a:spcPts val="3879"/>
              </a:lnSpc>
              <a:spcBef>
                <a:spcPct val="0"/>
              </a:spcBef>
            </a:pPr>
            <a:r>
              <a:rPr lang="en-US" sz="3999">
                <a:solidFill>
                  <a:srgbClr val="000000"/>
                </a:solidFill>
                <a:latin typeface="Asap"/>
                <a:ea typeface="Asap"/>
                <a:cs typeface="Asap"/>
                <a:sym typeface="Asap"/>
              </a:rPr>
              <a:t>Cài đặt file độc hại</a:t>
            </a:r>
          </a:p>
        </p:txBody>
      </p:sp>
      <p:sp>
        <p:nvSpPr>
          <p:cNvPr id="10" name="Freeform 10"/>
          <p:cNvSpPr/>
          <p:nvPr/>
        </p:nvSpPr>
        <p:spPr>
          <a:xfrm>
            <a:off x="452427" y="7071861"/>
            <a:ext cx="11106545" cy="2620006"/>
          </a:xfrm>
          <a:custGeom>
            <a:avLst/>
            <a:gdLst/>
            <a:ahLst/>
            <a:cxnLst/>
            <a:rect l="l" t="t" r="r" b="b"/>
            <a:pathLst>
              <a:path w="11106545" h="2620006">
                <a:moveTo>
                  <a:pt x="0" y="0"/>
                </a:moveTo>
                <a:lnTo>
                  <a:pt x="11106546" y="0"/>
                </a:lnTo>
                <a:lnTo>
                  <a:pt x="11106546" y="2620006"/>
                </a:lnTo>
                <a:lnTo>
                  <a:pt x="0" y="2620006"/>
                </a:lnTo>
                <a:lnTo>
                  <a:pt x="0" y="0"/>
                </a:lnTo>
                <a:close/>
              </a:path>
            </a:pathLst>
          </a:custGeom>
          <a:blipFill>
            <a:blip r:embed="rId7"/>
            <a:stretch>
              <a:fillRect/>
            </a:stretch>
          </a:blipFill>
        </p:spPr>
        <p:txBody>
          <a:bodyPr/>
          <a:lstStyle/>
          <a:p>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8663659" y="6071953"/>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005634" y="-4833750"/>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4176364">
            <a:off x="-4503370" y="7375686"/>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487140" y="441008"/>
            <a:ext cx="14956173" cy="857250"/>
          </a:xfrm>
          <a:prstGeom prst="rect">
            <a:avLst/>
          </a:prstGeom>
        </p:spPr>
        <p:txBody>
          <a:bodyPr lIns="0" tIns="0" rIns="0" bIns="0" rtlCol="0" anchor="t">
            <a:spAutoFit/>
          </a:bodyPr>
          <a:lstStyle/>
          <a:p>
            <a:pPr algn="l">
              <a:lnSpc>
                <a:spcPts val="6900"/>
              </a:lnSpc>
            </a:pPr>
            <a:r>
              <a:rPr lang="en-US" sz="5000" b="1" spc="265">
                <a:solidFill>
                  <a:srgbClr val="231F20"/>
                </a:solidFill>
                <a:latin typeface="Oswald Bold"/>
                <a:ea typeface="Oswald Bold"/>
                <a:cs typeface="Oswald Bold"/>
                <a:sym typeface="Oswald Bold"/>
              </a:rPr>
              <a:t>TÍCH HỢP VIRUSTOTAL</a:t>
            </a:r>
          </a:p>
        </p:txBody>
      </p:sp>
      <p:sp>
        <p:nvSpPr>
          <p:cNvPr id="6" name="TextBox 6"/>
          <p:cNvSpPr txBox="1"/>
          <p:nvPr/>
        </p:nvSpPr>
        <p:spPr>
          <a:xfrm>
            <a:off x="487140" y="2066541"/>
            <a:ext cx="15508039" cy="516890"/>
          </a:xfrm>
          <a:prstGeom prst="rect">
            <a:avLst/>
          </a:prstGeom>
        </p:spPr>
        <p:txBody>
          <a:bodyPr lIns="0" tIns="0" rIns="0" bIns="0" rtlCol="0" anchor="t">
            <a:spAutoFit/>
          </a:bodyPr>
          <a:lstStyle/>
          <a:p>
            <a:pPr marL="0" lvl="1" indent="0" algn="just">
              <a:lnSpc>
                <a:spcPts val="3879"/>
              </a:lnSpc>
              <a:spcBef>
                <a:spcPct val="0"/>
              </a:spcBef>
            </a:pPr>
            <a:r>
              <a:rPr lang="en-US" sz="3999">
                <a:solidFill>
                  <a:srgbClr val="000000"/>
                </a:solidFill>
                <a:latin typeface="Asap"/>
                <a:ea typeface="Asap"/>
                <a:cs typeface="Asap"/>
                <a:sym typeface="Asap"/>
              </a:rPr>
              <a:t>VirusTotal đã phát hiện file độc hại và gửi cảnh bảo về Wazuh server</a:t>
            </a:r>
          </a:p>
        </p:txBody>
      </p:sp>
      <p:sp>
        <p:nvSpPr>
          <p:cNvPr id="7" name="Freeform 7"/>
          <p:cNvSpPr/>
          <p:nvPr/>
        </p:nvSpPr>
        <p:spPr>
          <a:xfrm>
            <a:off x="452427" y="3265989"/>
            <a:ext cx="15041656" cy="4799527"/>
          </a:xfrm>
          <a:custGeom>
            <a:avLst/>
            <a:gdLst/>
            <a:ahLst/>
            <a:cxnLst/>
            <a:rect l="l" t="t" r="r" b="b"/>
            <a:pathLst>
              <a:path w="15041656" h="4799527">
                <a:moveTo>
                  <a:pt x="0" y="0"/>
                </a:moveTo>
                <a:lnTo>
                  <a:pt x="15041656" y="0"/>
                </a:lnTo>
                <a:lnTo>
                  <a:pt x="15041656" y="4799528"/>
                </a:lnTo>
                <a:lnTo>
                  <a:pt x="0" y="4799528"/>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8663659" y="6071953"/>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4994936" y="7891202"/>
            <a:ext cx="1268693" cy="1211025"/>
          </a:xfrm>
          <a:custGeom>
            <a:avLst/>
            <a:gdLst/>
            <a:ahLst/>
            <a:cxnLst/>
            <a:rect l="l" t="t" r="r" b="b"/>
            <a:pathLst>
              <a:path w="1268693" h="1211025">
                <a:moveTo>
                  <a:pt x="0" y="0"/>
                </a:moveTo>
                <a:lnTo>
                  <a:pt x="1268693" y="0"/>
                </a:lnTo>
                <a:lnTo>
                  <a:pt x="1268693" y="1211025"/>
                </a:lnTo>
                <a:lnTo>
                  <a:pt x="0" y="12110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rot="-4176364">
            <a:off x="-3321138" y="7911788"/>
            <a:ext cx="7616557" cy="7815497"/>
          </a:xfrm>
          <a:custGeom>
            <a:avLst/>
            <a:gdLst/>
            <a:ahLst/>
            <a:cxnLst/>
            <a:rect l="l" t="t" r="r" b="b"/>
            <a:pathLst>
              <a:path w="7616557" h="7815497">
                <a:moveTo>
                  <a:pt x="0" y="0"/>
                </a:moveTo>
                <a:lnTo>
                  <a:pt x="7616557" y="0"/>
                </a:lnTo>
                <a:lnTo>
                  <a:pt x="7616557" y="7815496"/>
                </a:lnTo>
                <a:lnTo>
                  <a:pt x="0" y="78154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12962155" y="2723654"/>
            <a:ext cx="4717416" cy="4400840"/>
          </a:xfrm>
          <a:custGeom>
            <a:avLst/>
            <a:gdLst/>
            <a:ahLst/>
            <a:cxnLst/>
            <a:rect l="l" t="t" r="r" b="b"/>
            <a:pathLst>
              <a:path w="4717416" h="4400840">
                <a:moveTo>
                  <a:pt x="0" y="0"/>
                </a:moveTo>
                <a:lnTo>
                  <a:pt x="4717417" y="0"/>
                </a:lnTo>
                <a:lnTo>
                  <a:pt x="4717417" y="4400840"/>
                </a:lnTo>
                <a:lnTo>
                  <a:pt x="0" y="4400840"/>
                </a:lnTo>
                <a:lnTo>
                  <a:pt x="0" y="0"/>
                </a:lnTo>
                <a:close/>
              </a:path>
            </a:pathLst>
          </a:custGeom>
          <a:blipFill>
            <a:blip r:embed="rId9"/>
            <a:stretch>
              <a:fillRect l="-1383" r="-1383"/>
            </a:stretch>
          </a:blipFill>
        </p:spPr>
        <p:txBody>
          <a:bodyPr/>
          <a:lstStyle/>
          <a:p>
            <a:endParaRPr lang="en-US"/>
          </a:p>
        </p:txBody>
      </p:sp>
      <p:sp>
        <p:nvSpPr>
          <p:cNvPr id="8" name="TextBox 8"/>
          <p:cNvSpPr txBox="1"/>
          <p:nvPr/>
        </p:nvSpPr>
        <p:spPr>
          <a:xfrm>
            <a:off x="487140" y="421958"/>
            <a:ext cx="5776489" cy="1099185"/>
          </a:xfrm>
          <a:prstGeom prst="rect">
            <a:avLst/>
          </a:prstGeom>
        </p:spPr>
        <p:txBody>
          <a:bodyPr lIns="0" tIns="0" rIns="0" bIns="0" rtlCol="0" anchor="t">
            <a:spAutoFit/>
          </a:bodyPr>
          <a:lstStyle/>
          <a:p>
            <a:pPr algn="l">
              <a:lnSpc>
                <a:spcPts val="8970"/>
              </a:lnSpc>
            </a:pPr>
            <a:r>
              <a:rPr lang="en-US" sz="6500" b="1" spc="344">
                <a:solidFill>
                  <a:srgbClr val="231F20"/>
                </a:solidFill>
                <a:latin typeface="Oswald Bold"/>
                <a:ea typeface="Oswald Bold"/>
                <a:cs typeface="Oswald Bold"/>
                <a:sym typeface="Oswald Bold"/>
              </a:rPr>
              <a:t>01. GIỚI THIỆU</a:t>
            </a:r>
          </a:p>
        </p:txBody>
      </p:sp>
      <p:sp>
        <p:nvSpPr>
          <p:cNvPr id="9" name="TextBox 9"/>
          <p:cNvSpPr txBox="1"/>
          <p:nvPr/>
        </p:nvSpPr>
        <p:spPr>
          <a:xfrm>
            <a:off x="450092" y="5701921"/>
            <a:ext cx="11601220" cy="1735455"/>
          </a:xfrm>
          <a:prstGeom prst="rect">
            <a:avLst/>
          </a:prstGeom>
        </p:spPr>
        <p:txBody>
          <a:bodyPr lIns="0" tIns="0" rIns="0" bIns="0" rtlCol="0" anchor="t">
            <a:spAutoFit/>
          </a:bodyPr>
          <a:lstStyle/>
          <a:p>
            <a:pPr marL="0" lvl="0" indent="0" algn="just">
              <a:lnSpc>
                <a:spcPts val="4589"/>
              </a:lnSpc>
              <a:spcBef>
                <a:spcPct val="0"/>
              </a:spcBef>
            </a:pPr>
            <a:r>
              <a:rPr lang="en-US" sz="3399" spc="203">
                <a:solidFill>
                  <a:srgbClr val="000000"/>
                </a:solidFill>
                <a:latin typeface="Asap"/>
                <a:ea typeface="Asap"/>
                <a:cs typeface="Asap"/>
                <a:sym typeface="Asap"/>
              </a:rPr>
              <a:t>Wazuh có thể được triển khai trên các hệ điều hành khác nhau như Windows, Linux, macOS và nhiều nền tảng ảo hóa.</a:t>
            </a:r>
          </a:p>
        </p:txBody>
      </p:sp>
      <p:sp>
        <p:nvSpPr>
          <p:cNvPr id="10" name="TextBox 10"/>
          <p:cNvSpPr txBox="1"/>
          <p:nvPr/>
        </p:nvSpPr>
        <p:spPr>
          <a:xfrm>
            <a:off x="450092" y="2827020"/>
            <a:ext cx="11601220" cy="2316480"/>
          </a:xfrm>
          <a:prstGeom prst="rect">
            <a:avLst/>
          </a:prstGeom>
        </p:spPr>
        <p:txBody>
          <a:bodyPr lIns="0" tIns="0" rIns="0" bIns="0" rtlCol="0" anchor="t">
            <a:spAutoFit/>
          </a:bodyPr>
          <a:lstStyle/>
          <a:p>
            <a:pPr marL="0" lvl="0" indent="0" algn="just">
              <a:lnSpc>
                <a:spcPts val="4589"/>
              </a:lnSpc>
              <a:spcBef>
                <a:spcPct val="0"/>
              </a:spcBef>
            </a:pPr>
            <a:r>
              <a:rPr lang="en-US" sz="3399" spc="203">
                <a:solidFill>
                  <a:srgbClr val="000000"/>
                </a:solidFill>
                <a:latin typeface="Asap"/>
                <a:ea typeface="Asap"/>
                <a:cs typeface="Asap"/>
                <a:sym typeface="Asap"/>
              </a:rPr>
              <a:t>Wazuh là một nền tảng bảo mật open-source miễn phí, hợp nhất các tính năng của XDR và ​​SIEM. Nó bảo vệ khối lượng công việc trên các môi trường on premise, ảo hóa, vùng chứa và cloud.</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8663659" y="6071953"/>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005634" y="-4833750"/>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4176364">
            <a:off x="-4503370" y="7375686"/>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592049" y="2333770"/>
            <a:ext cx="13756078" cy="7481017"/>
          </a:xfrm>
          <a:custGeom>
            <a:avLst/>
            <a:gdLst/>
            <a:ahLst/>
            <a:cxnLst/>
            <a:rect l="l" t="t" r="r" b="b"/>
            <a:pathLst>
              <a:path w="13756078" h="7481017">
                <a:moveTo>
                  <a:pt x="0" y="0"/>
                </a:moveTo>
                <a:lnTo>
                  <a:pt x="13756078" y="0"/>
                </a:lnTo>
                <a:lnTo>
                  <a:pt x="13756078" y="7481018"/>
                </a:lnTo>
                <a:lnTo>
                  <a:pt x="0" y="7481018"/>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487140" y="441008"/>
            <a:ext cx="14956173" cy="857250"/>
          </a:xfrm>
          <a:prstGeom prst="rect">
            <a:avLst/>
          </a:prstGeom>
        </p:spPr>
        <p:txBody>
          <a:bodyPr lIns="0" tIns="0" rIns="0" bIns="0" rtlCol="0" anchor="t">
            <a:spAutoFit/>
          </a:bodyPr>
          <a:lstStyle/>
          <a:p>
            <a:pPr algn="l">
              <a:lnSpc>
                <a:spcPts val="6900"/>
              </a:lnSpc>
            </a:pPr>
            <a:r>
              <a:rPr lang="en-US" sz="5000" b="1" spc="265">
                <a:solidFill>
                  <a:srgbClr val="231F20"/>
                </a:solidFill>
                <a:latin typeface="Oswald Bold"/>
                <a:ea typeface="Oswald Bold"/>
                <a:cs typeface="Oswald Bold"/>
                <a:sym typeface="Oswald Bold"/>
              </a:rPr>
              <a:t>TÍCH HỢP VIRUSTOTAL</a:t>
            </a:r>
          </a:p>
        </p:txBody>
      </p:sp>
      <p:sp>
        <p:nvSpPr>
          <p:cNvPr id="7" name="TextBox 7"/>
          <p:cNvSpPr txBox="1"/>
          <p:nvPr/>
        </p:nvSpPr>
        <p:spPr>
          <a:xfrm>
            <a:off x="495773" y="1455565"/>
            <a:ext cx="13948631" cy="601980"/>
          </a:xfrm>
          <a:prstGeom prst="rect">
            <a:avLst/>
          </a:prstGeom>
        </p:spPr>
        <p:txBody>
          <a:bodyPr lIns="0" tIns="0" rIns="0" bIns="0" rtlCol="0" anchor="t">
            <a:spAutoFit/>
          </a:bodyPr>
          <a:lstStyle/>
          <a:p>
            <a:pPr marL="0" lvl="0" indent="0" algn="l">
              <a:lnSpc>
                <a:spcPts val="4800"/>
              </a:lnSpc>
              <a:spcBef>
                <a:spcPct val="0"/>
              </a:spcBef>
            </a:pPr>
            <a:r>
              <a:rPr lang="en-US" sz="3200">
                <a:solidFill>
                  <a:srgbClr val="000000"/>
                </a:solidFill>
                <a:latin typeface="Asap"/>
                <a:ea typeface="Asap"/>
                <a:cs typeface="Asap"/>
                <a:sym typeface="Asap"/>
              </a:rPr>
              <a:t>Sau khi phát hiện,  file độc hại đã bị xóa tự động và gửi thông báo về Wazuh</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10580377">
            <a:off x="9407140" y="-9309963"/>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1561733" y="2105045"/>
            <a:ext cx="8097687" cy="3241963"/>
          </a:xfrm>
          <a:prstGeom prst="rect">
            <a:avLst/>
          </a:prstGeom>
        </p:spPr>
        <p:txBody>
          <a:bodyPr lIns="0" tIns="0" rIns="0" bIns="0" rtlCol="0" anchor="t">
            <a:spAutoFit/>
          </a:bodyPr>
          <a:lstStyle/>
          <a:p>
            <a:pPr marL="0" lvl="0" indent="0" algn="l">
              <a:lnSpc>
                <a:spcPts val="13015"/>
              </a:lnSpc>
              <a:spcBef>
                <a:spcPct val="0"/>
              </a:spcBef>
            </a:pPr>
            <a:r>
              <a:rPr lang="en-US" sz="9431" b="1" spc="924">
                <a:solidFill>
                  <a:srgbClr val="231F20"/>
                </a:solidFill>
                <a:latin typeface="Oswald Bold"/>
                <a:ea typeface="Oswald Bold"/>
                <a:cs typeface="Oswald Bold"/>
                <a:sym typeface="Oswald Bold"/>
              </a:rPr>
              <a:t>THANKS FOR WATCHING</a:t>
            </a:r>
          </a:p>
        </p:txBody>
      </p:sp>
      <p:sp>
        <p:nvSpPr>
          <p:cNvPr id="5" name="Freeform 5"/>
          <p:cNvSpPr/>
          <p:nvPr/>
        </p:nvSpPr>
        <p:spPr>
          <a:xfrm flipH="1">
            <a:off x="-4254153" y="7476061"/>
            <a:ext cx="11881594" cy="3564478"/>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8663659" y="6071953"/>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4994936" y="7891202"/>
            <a:ext cx="1268693" cy="1211025"/>
          </a:xfrm>
          <a:custGeom>
            <a:avLst/>
            <a:gdLst/>
            <a:ahLst/>
            <a:cxnLst/>
            <a:rect l="l" t="t" r="r" b="b"/>
            <a:pathLst>
              <a:path w="1268693" h="1211025">
                <a:moveTo>
                  <a:pt x="0" y="0"/>
                </a:moveTo>
                <a:lnTo>
                  <a:pt x="1268693" y="0"/>
                </a:lnTo>
                <a:lnTo>
                  <a:pt x="1268693" y="1211025"/>
                </a:lnTo>
                <a:lnTo>
                  <a:pt x="0" y="12110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4258228" y="-4267710"/>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rot="-4176364">
            <a:off x="-2534537" y="7095520"/>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15581198" y="7595877"/>
            <a:ext cx="2116152" cy="2116152"/>
          </a:xfrm>
          <a:custGeom>
            <a:avLst/>
            <a:gdLst/>
            <a:ahLst/>
            <a:cxnLst/>
            <a:rect l="l" t="t" r="r" b="b"/>
            <a:pathLst>
              <a:path w="2116152" h="2116152">
                <a:moveTo>
                  <a:pt x="0" y="0"/>
                </a:moveTo>
                <a:lnTo>
                  <a:pt x="2116152" y="0"/>
                </a:lnTo>
                <a:lnTo>
                  <a:pt x="2116152" y="2116152"/>
                </a:lnTo>
                <a:lnTo>
                  <a:pt x="0" y="2116152"/>
                </a:lnTo>
                <a:lnTo>
                  <a:pt x="0" y="0"/>
                </a:lnTo>
                <a:close/>
              </a:path>
            </a:pathLst>
          </a:custGeom>
          <a:blipFill>
            <a:blip r:embed="rId9"/>
            <a:stretch>
              <a:fillRect/>
            </a:stretch>
          </a:blipFill>
        </p:spPr>
        <p:txBody>
          <a:bodyPr/>
          <a:lstStyle/>
          <a:p>
            <a:endParaRPr lang="en-US"/>
          </a:p>
        </p:txBody>
      </p:sp>
      <p:sp>
        <p:nvSpPr>
          <p:cNvPr id="8" name="TextBox 8"/>
          <p:cNvSpPr txBox="1"/>
          <p:nvPr/>
        </p:nvSpPr>
        <p:spPr>
          <a:xfrm>
            <a:off x="487140" y="421958"/>
            <a:ext cx="5776489" cy="1099185"/>
          </a:xfrm>
          <a:prstGeom prst="rect">
            <a:avLst/>
          </a:prstGeom>
        </p:spPr>
        <p:txBody>
          <a:bodyPr lIns="0" tIns="0" rIns="0" bIns="0" rtlCol="0" anchor="t">
            <a:spAutoFit/>
          </a:bodyPr>
          <a:lstStyle/>
          <a:p>
            <a:pPr algn="l">
              <a:lnSpc>
                <a:spcPts val="8970"/>
              </a:lnSpc>
            </a:pPr>
            <a:r>
              <a:rPr lang="en-US" sz="6500" b="1" spc="344">
                <a:solidFill>
                  <a:srgbClr val="231F20"/>
                </a:solidFill>
                <a:latin typeface="Oswald Bold"/>
                <a:ea typeface="Oswald Bold"/>
                <a:cs typeface="Oswald Bold"/>
                <a:sym typeface="Oswald Bold"/>
              </a:rPr>
              <a:t>01. GIỚI THIỆU</a:t>
            </a:r>
          </a:p>
        </p:txBody>
      </p:sp>
      <p:sp>
        <p:nvSpPr>
          <p:cNvPr id="9" name="TextBox 9"/>
          <p:cNvSpPr txBox="1"/>
          <p:nvPr/>
        </p:nvSpPr>
        <p:spPr>
          <a:xfrm>
            <a:off x="1780190" y="3355548"/>
            <a:ext cx="13801008" cy="1718997"/>
          </a:xfrm>
          <a:prstGeom prst="rect">
            <a:avLst/>
          </a:prstGeom>
        </p:spPr>
        <p:txBody>
          <a:bodyPr wrap="square" lIns="0" tIns="0" rIns="0" bIns="0" rtlCol="0" anchor="t">
            <a:spAutoFit/>
          </a:bodyPr>
          <a:lstStyle/>
          <a:p>
            <a:pPr marL="0" lvl="0" indent="0" algn="just">
              <a:lnSpc>
                <a:spcPts val="4589"/>
              </a:lnSpc>
              <a:spcBef>
                <a:spcPct val="0"/>
              </a:spcBef>
            </a:pPr>
            <a:r>
              <a:rPr lang="en-US" sz="3399" spc="203" dirty="0" err="1">
                <a:solidFill>
                  <a:srgbClr val="000000"/>
                </a:solidFill>
                <a:latin typeface="Asap"/>
                <a:ea typeface="Asap"/>
                <a:cs typeface="Asap"/>
                <a:sym typeface="Asap"/>
              </a:rPr>
              <a:t>Triển</a:t>
            </a:r>
            <a:r>
              <a:rPr lang="en-US" sz="3399" spc="203" dirty="0">
                <a:solidFill>
                  <a:srgbClr val="000000"/>
                </a:solidFill>
                <a:latin typeface="Asap"/>
                <a:ea typeface="Asap"/>
                <a:cs typeface="Asap"/>
                <a:sym typeface="Asap"/>
              </a:rPr>
              <a:t> </a:t>
            </a:r>
            <a:r>
              <a:rPr lang="en-US" sz="3399" spc="203" dirty="0" err="1">
                <a:solidFill>
                  <a:srgbClr val="000000"/>
                </a:solidFill>
                <a:latin typeface="Asap"/>
                <a:ea typeface="Asap"/>
                <a:cs typeface="Asap"/>
                <a:sym typeface="Asap"/>
              </a:rPr>
              <a:t>khai</a:t>
            </a:r>
            <a:r>
              <a:rPr lang="en-US" sz="3399" spc="203" dirty="0">
                <a:solidFill>
                  <a:srgbClr val="000000"/>
                </a:solidFill>
                <a:latin typeface="Asap"/>
                <a:ea typeface="Asap"/>
                <a:cs typeface="Asap"/>
                <a:sym typeface="Asap"/>
              </a:rPr>
              <a:t> </a:t>
            </a:r>
            <a:r>
              <a:rPr lang="en-US" sz="3399" spc="203" dirty="0" err="1">
                <a:solidFill>
                  <a:srgbClr val="000000"/>
                </a:solidFill>
                <a:latin typeface="Asap"/>
                <a:ea typeface="Asap"/>
                <a:cs typeface="Asap"/>
                <a:sym typeface="Asap"/>
              </a:rPr>
              <a:t>Wazuh</a:t>
            </a:r>
            <a:r>
              <a:rPr lang="en-US" sz="3399" spc="203" dirty="0">
                <a:solidFill>
                  <a:srgbClr val="000000"/>
                </a:solidFill>
                <a:latin typeface="Asap"/>
                <a:ea typeface="Asap"/>
                <a:cs typeface="Asap"/>
                <a:sym typeface="Asap"/>
              </a:rPr>
              <a:t> XDR </a:t>
            </a:r>
            <a:r>
              <a:rPr lang="en-US" sz="3399" spc="203" dirty="0" err="1">
                <a:solidFill>
                  <a:srgbClr val="000000"/>
                </a:solidFill>
                <a:latin typeface="Asap"/>
                <a:ea typeface="Asap"/>
                <a:cs typeface="Asap"/>
                <a:sym typeface="Asap"/>
              </a:rPr>
              <a:t>cùng</a:t>
            </a:r>
            <a:r>
              <a:rPr lang="en-US" sz="3399" spc="203" dirty="0">
                <a:solidFill>
                  <a:srgbClr val="000000"/>
                </a:solidFill>
                <a:latin typeface="Asap"/>
                <a:ea typeface="Asap"/>
                <a:cs typeface="Asap"/>
                <a:sym typeface="Asap"/>
              </a:rPr>
              <a:t> </a:t>
            </a:r>
            <a:r>
              <a:rPr lang="en-US" sz="3399" spc="203" dirty="0" err="1">
                <a:solidFill>
                  <a:srgbClr val="000000"/>
                </a:solidFill>
                <a:latin typeface="Asap"/>
                <a:ea typeface="Asap"/>
                <a:cs typeface="Asap"/>
                <a:sym typeface="Asap"/>
              </a:rPr>
              <a:t>với</a:t>
            </a:r>
            <a:r>
              <a:rPr lang="en-US" sz="3399" spc="203" dirty="0">
                <a:solidFill>
                  <a:srgbClr val="000000"/>
                </a:solidFill>
                <a:latin typeface="Asap"/>
                <a:ea typeface="Asap"/>
                <a:cs typeface="Asap"/>
                <a:sym typeface="Asap"/>
              </a:rPr>
              <a:t> </a:t>
            </a:r>
            <a:r>
              <a:rPr lang="en-US" sz="3399" spc="203" dirty="0" err="1">
                <a:solidFill>
                  <a:srgbClr val="000000"/>
                </a:solidFill>
                <a:latin typeface="Asap"/>
                <a:ea typeface="Asap"/>
                <a:cs typeface="Asap"/>
                <a:sym typeface="Asap"/>
              </a:rPr>
              <a:t>các</a:t>
            </a:r>
            <a:r>
              <a:rPr lang="en-US" sz="3399" spc="203" dirty="0">
                <a:solidFill>
                  <a:srgbClr val="000000"/>
                </a:solidFill>
                <a:latin typeface="Asap"/>
                <a:ea typeface="Asap"/>
                <a:cs typeface="Asap"/>
                <a:sym typeface="Asap"/>
              </a:rPr>
              <a:t> </a:t>
            </a:r>
            <a:r>
              <a:rPr lang="en-US" sz="3399" spc="203" dirty="0" err="1">
                <a:solidFill>
                  <a:srgbClr val="000000"/>
                </a:solidFill>
                <a:latin typeface="Asap"/>
                <a:ea typeface="Asap"/>
                <a:cs typeface="Asap"/>
                <a:sym typeface="Asap"/>
              </a:rPr>
              <a:t>công</a:t>
            </a:r>
            <a:r>
              <a:rPr lang="en-US" sz="3399" spc="203" dirty="0">
                <a:solidFill>
                  <a:srgbClr val="000000"/>
                </a:solidFill>
                <a:latin typeface="Asap"/>
                <a:ea typeface="Asap"/>
                <a:cs typeface="Asap"/>
                <a:sym typeface="Asap"/>
              </a:rPr>
              <a:t> </a:t>
            </a:r>
            <a:r>
              <a:rPr lang="en-US" sz="3399" spc="203" dirty="0" err="1">
                <a:solidFill>
                  <a:srgbClr val="000000"/>
                </a:solidFill>
                <a:latin typeface="Asap"/>
                <a:ea typeface="Asap"/>
                <a:cs typeface="Asap"/>
                <a:sym typeface="Asap"/>
              </a:rPr>
              <a:t>cụ</a:t>
            </a:r>
            <a:r>
              <a:rPr lang="en-US" sz="3399" spc="203" dirty="0">
                <a:solidFill>
                  <a:srgbClr val="000000"/>
                </a:solidFill>
                <a:latin typeface="Asap"/>
                <a:ea typeface="Asap"/>
                <a:cs typeface="Asap"/>
                <a:sym typeface="Asap"/>
              </a:rPr>
              <a:t> </a:t>
            </a:r>
            <a:r>
              <a:rPr lang="en-US" sz="3399" spc="203" dirty="0" err="1">
                <a:solidFill>
                  <a:srgbClr val="000000"/>
                </a:solidFill>
                <a:latin typeface="Asap"/>
                <a:ea typeface="Asap"/>
                <a:cs typeface="Asap"/>
                <a:sym typeface="Asap"/>
              </a:rPr>
              <a:t>như</a:t>
            </a:r>
            <a:r>
              <a:rPr lang="en-US" sz="3399" spc="203" dirty="0">
                <a:solidFill>
                  <a:srgbClr val="000000"/>
                </a:solidFill>
                <a:latin typeface="Asap"/>
                <a:ea typeface="Asap"/>
                <a:cs typeface="Asap"/>
                <a:sym typeface="Asap"/>
              </a:rPr>
              <a:t> Snort, Mod Security, Suricata, ELK stack </a:t>
            </a:r>
            <a:r>
              <a:rPr lang="en-US" sz="3399" spc="203" dirty="0" err="1">
                <a:solidFill>
                  <a:srgbClr val="000000"/>
                </a:solidFill>
                <a:latin typeface="Asap"/>
                <a:ea typeface="Asap"/>
                <a:cs typeface="Asap"/>
                <a:sym typeface="Asap"/>
              </a:rPr>
              <a:t>để</a:t>
            </a:r>
            <a:r>
              <a:rPr lang="en-US" sz="3399" spc="203" dirty="0">
                <a:solidFill>
                  <a:srgbClr val="000000"/>
                </a:solidFill>
                <a:latin typeface="Asap"/>
                <a:ea typeface="Asap"/>
                <a:cs typeface="Asap"/>
                <a:sym typeface="Asap"/>
              </a:rPr>
              <a:t> </a:t>
            </a:r>
            <a:r>
              <a:rPr lang="en-US" sz="3399" spc="203" dirty="0" err="1">
                <a:solidFill>
                  <a:srgbClr val="000000"/>
                </a:solidFill>
                <a:latin typeface="Asap"/>
                <a:ea typeface="Asap"/>
                <a:cs typeface="Asap"/>
                <a:sym typeface="Asap"/>
              </a:rPr>
              <a:t>giám</a:t>
            </a:r>
            <a:r>
              <a:rPr lang="en-US" sz="3399" spc="203" dirty="0">
                <a:solidFill>
                  <a:srgbClr val="000000"/>
                </a:solidFill>
                <a:latin typeface="Asap"/>
                <a:ea typeface="Asap"/>
                <a:cs typeface="Asap"/>
                <a:sym typeface="Asap"/>
              </a:rPr>
              <a:t> </a:t>
            </a:r>
            <a:r>
              <a:rPr lang="en-US" sz="3399" spc="203" dirty="0" err="1">
                <a:solidFill>
                  <a:srgbClr val="000000"/>
                </a:solidFill>
                <a:latin typeface="Asap"/>
                <a:ea typeface="Asap"/>
                <a:cs typeface="Asap"/>
                <a:sym typeface="Asap"/>
              </a:rPr>
              <a:t>sát</a:t>
            </a:r>
            <a:r>
              <a:rPr lang="en-US" sz="3399" spc="203" dirty="0">
                <a:solidFill>
                  <a:srgbClr val="000000"/>
                </a:solidFill>
                <a:latin typeface="Asap"/>
                <a:ea typeface="Asap"/>
                <a:cs typeface="Asap"/>
                <a:sym typeface="Asap"/>
              </a:rPr>
              <a:t>, </a:t>
            </a:r>
            <a:r>
              <a:rPr lang="en-US" sz="3399" spc="203" dirty="0" err="1">
                <a:solidFill>
                  <a:srgbClr val="000000"/>
                </a:solidFill>
                <a:latin typeface="Asap"/>
                <a:ea typeface="Asap"/>
                <a:cs typeface="Asap"/>
                <a:sym typeface="Asap"/>
              </a:rPr>
              <a:t>phát</a:t>
            </a:r>
            <a:r>
              <a:rPr lang="en-US" sz="3399" spc="203" dirty="0">
                <a:solidFill>
                  <a:srgbClr val="000000"/>
                </a:solidFill>
                <a:latin typeface="Asap"/>
                <a:ea typeface="Asap"/>
                <a:cs typeface="Asap"/>
                <a:sym typeface="Asap"/>
              </a:rPr>
              <a:t> </a:t>
            </a:r>
            <a:r>
              <a:rPr lang="en-US" sz="3399" spc="203" dirty="0" err="1">
                <a:solidFill>
                  <a:srgbClr val="000000"/>
                </a:solidFill>
                <a:latin typeface="Asap"/>
                <a:ea typeface="Asap"/>
                <a:cs typeface="Asap"/>
                <a:sym typeface="Asap"/>
              </a:rPr>
              <a:t>hiện</a:t>
            </a:r>
            <a:r>
              <a:rPr lang="en-US" sz="3399" spc="203" dirty="0">
                <a:solidFill>
                  <a:srgbClr val="000000"/>
                </a:solidFill>
                <a:latin typeface="Asap"/>
                <a:ea typeface="Asap"/>
                <a:cs typeface="Asap"/>
                <a:sym typeface="Asap"/>
              </a:rPr>
              <a:t> </a:t>
            </a:r>
            <a:r>
              <a:rPr lang="en-US" sz="3399" spc="203" dirty="0" err="1">
                <a:solidFill>
                  <a:srgbClr val="000000"/>
                </a:solidFill>
                <a:latin typeface="Asap"/>
                <a:ea typeface="Asap"/>
                <a:cs typeface="Asap"/>
                <a:sym typeface="Asap"/>
              </a:rPr>
              <a:t>và</a:t>
            </a:r>
            <a:r>
              <a:rPr lang="en-US" sz="3399" spc="203" dirty="0">
                <a:solidFill>
                  <a:srgbClr val="000000"/>
                </a:solidFill>
                <a:latin typeface="Asap"/>
                <a:ea typeface="Asap"/>
                <a:cs typeface="Asap"/>
                <a:sym typeface="Asap"/>
              </a:rPr>
              <a:t> </a:t>
            </a:r>
            <a:r>
              <a:rPr lang="en-US" sz="3399" spc="203" dirty="0" err="1">
                <a:solidFill>
                  <a:srgbClr val="000000"/>
                </a:solidFill>
                <a:latin typeface="Asap"/>
                <a:ea typeface="Asap"/>
                <a:cs typeface="Asap"/>
                <a:sym typeface="Asap"/>
              </a:rPr>
              <a:t>phản</a:t>
            </a:r>
            <a:r>
              <a:rPr lang="en-US" sz="3399" spc="203" dirty="0">
                <a:solidFill>
                  <a:srgbClr val="000000"/>
                </a:solidFill>
                <a:latin typeface="Asap"/>
                <a:ea typeface="Asap"/>
                <a:cs typeface="Asap"/>
                <a:sym typeface="Asap"/>
              </a:rPr>
              <a:t> </a:t>
            </a:r>
            <a:r>
              <a:rPr lang="en-US" sz="3399" spc="203" dirty="0" err="1">
                <a:solidFill>
                  <a:srgbClr val="000000"/>
                </a:solidFill>
                <a:latin typeface="Asap"/>
                <a:ea typeface="Asap"/>
                <a:cs typeface="Asap"/>
                <a:sym typeface="Asap"/>
              </a:rPr>
              <a:t>ứng</a:t>
            </a:r>
            <a:r>
              <a:rPr lang="en-US" sz="3399" spc="203" dirty="0">
                <a:solidFill>
                  <a:srgbClr val="000000"/>
                </a:solidFill>
                <a:latin typeface="Asap"/>
                <a:ea typeface="Asap"/>
                <a:cs typeface="Asap"/>
                <a:sym typeface="Asap"/>
              </a:rPr>
              <a:t> </a:t>
            </a:r>
            <a:r>
              <a:rPr lang="en-US" sz="3399" spc="203" dirty="0" err="1">
                <a:solidFill>
                  <a:srgbClr val="000000"/>
                </a:solidFill>
                <a:latin typeface="Asap"/>
                <a:ea typeface="Asap"/>
                <a:cs typeface="Asap"/>
                <a:sym typeface="Asap"/>
              </a:rPr>
              <a:t>với</a:t>
            </a:r>
            <a:r>
              <a:rPr lang="en-US" sz="3399" spc="203" dirty="0">
                <a:solidFill>
                  <a:srgbClr val="000000"/>
                </a:solidFill>
                <a:latin typeface="Asap"/>
                <a:ea typeface="Asap"/>
                <a:cs typeface="Asap"/>
                <a:sym typeface="Asap"/>
              </a:rPr>
              <a:t> </a:t>
            </a:r>
            <a:r>
              <a:rPr lang="en-US" sz="3399" spc="203" dirty="0" err="1">
                <a:solidFill>
                  <a:srgbClr val="000000"/>
                </a:solidFill>
                <a:latin typeface="Asap"/>
                <a:ea typeface="Asap"/>
                <a:cs typeface="Asap"/>
                <a:sym typeface="Asap"/>
              </a:rPr>
              <a:t>các</a:t>
            </a:r>
            <a:r>
              <a:rPr lang="en-US" sz="3399" spc="203" dirty="0">
                <a:solidFill>
                  <a:srgbClr val="000000"/>
                </a:solidFill>
                <a:latin typeface="Asap"/>
                <a:ea typeface="Asap"/>
                <a:cs typeface="Asap"/>
                <a:sym typeface="Asap"/>
              </a:rPr>
              <a:t> </a:t>
            </a:r>
            <a:r>
              <a:rPr lang="en-US" sz="3399" spc="203" dirty="0" err="1">
                <a:solidFill>
                  <a:srgbClr val="000000"/>
                </a:solidFill>
                <a:latin typeface="Asap"/>
                <a:ea typeface="Asap"/>
                <a:cs typeface="Asap"/>
                <a:sym typeface="Asap"/>
              </a:rPr>
              <a:t>sự</a:t>
            </a:r>
            <a:r>
              <a:rPr lang="en-US" sz="3399" spc="203" dirty="0">
                <a:solidFill>
                  <a:srgbClr val="000000"/>
                </a:solidFill>
                <a:latin typeface="Asap"/>
                <a:ea typeface="Asap"/>
                <a:cs typeface="Asap"/>
                <a:sym typeface="Asap"/>
              </a:rPr>
              <a:t> </a:t>
            </a:r>
            <a:r>
              <a:rPr lang="en-US" sz="3399" spc="203" dirty="0" err="1">
                <a:solidFill>
                  <a:srgbClr val="000000"/>
                </a:solidFill>
                <a:latin typeface="Asap"/>
                <a:ea typeface="Asap"/>
                <a:cs typeface="Asap"/>
                <a:sym typeface="Asap"/>
              </a:rPr>
              <a:t>cố</a:t>
            </a:r>
            <a:r>
              <a:rPr lang="en-US" sz="3399" spc="203" dirty="0">
                <a:solidFill>
                  <a:srgbClr val="000000"/>
                </a:solidFill>
                <a:latin typeface="Asap"/>
                <a:ea typeface="Asap"/>
                <a:cs typeface="Asap"/>
                <a:sym typeface="Asap"/>
              </a:rPr>
              <a:t> </a:t>
            </a:r>
            <a:r>
              <a:rPr lang="en-US" sz="3399" spc="203" dirty="0" err="1">
                <a:solidFill>
                  <a:srgbClr val="000000"/>
                </a:solidFill>
                <a:latin typeface="Asap"/>
                <a:ea typeface="Asap"/>
                <a:cs typeface="Asap"/>
                <a:sym typeface="Asap"/>
              </a:rPr>
              <a:t>trên</a:t>
            </a:r>
            <a:r>
              <a:rPr lang="en-US" sz="3399" spc="203" dirty="0">
                <a:solidFill>
                  <a:srgbClr val="000000"/>
                </a:solidFill>
                <a:latin typeface="Asap"/>
                <a:ea typeface="Asap"/>
                <a:cs typeface="Asap"/>
                <a:sym typeface="Asap"/>
              </a:rPr>
              <a:t> </a:t>
            </a:r>
            <a:r>
              <a:rPr lang="en-US" sz="3399" spc="203" dirty="0" err="1">
                <a:solidFill>
                  <a:srgbClr val="000000"/>
                </a:solidFill>
                <a:latin typeface="Asap"/>
                <a:ea typeface="Asap"/>
                <a:cs typeface="Asap"/>
                <a:sym typeface="Asap"/>
              </a:rPr>
              <a:t>mô</a:t>
            </a:r>
            <a:r>
              <a:rPr lang="en-US" sz="3399" spc="203" dirty="0">
                <a:solidFill>
                  <a:srgbClr val="000000"/>
                </a:solidFill>
                <a:latin typeface="Asap"/>
                <a:ea typeface="Asap"/>
                <a:cs typeface="Asap"/>
                <a:sym typeface="Asap"/>
              </a:rPr>
              <a:t> </a:t>
            </a:r>
            <a:r>
              <a:rPr lang="en-US" sz="3399" spc="203" dirty="0" err="1">
                <a:solidFill>
                  <a:srgbClr val="000000"/>
                </a:solidFill>
                <a:latin typeface="Asap"/>
                <a:ea typeface="Asap"/>
                <a:cs typeface="Asap"/>
                <a:sym typeface="Asap"/>
              </a:rPr>
              <a:t>hình</a:t>
            </a:r>
            <a:r>
              <a:rPr lang="en-US" sz="3399" spc="203" dirty="0">
                <a:solidFill>
                  <a:srgbClr val="000000"/>
                </a:solidFill>
                <a:latin typeface="Asap"/>
                <a:ea typeface="Asap"/>
                <a:cs typeface="Asap"/>
                <a:sym typeface="Asap"/>
              </a:rPr>
              <a:t> </a:t>
            </a:r>
            <a:r>
              <a:rPr lang="en-US" sz="3399" spc="203" dirty="0" err="1">
                <a:solidFill>
                  <a:srgbClr val="000000"/>
                </a:solidFill>
                <a:latin typeface="Asap"/>
                <a:ea typeface="Asap"/>
                <a:cs typeface="Asap"/>
                <a:sym typeface="Asap"/>
              </a:rPr>
              <a:t>mạng</a:t>
            </a:r>
            <a:r>
              <a:rPr lang="en-US" sz="3399" spc="203" dirty="0">
                <a:solidFill>
                  <a:srgbClr val="000000"/>
                </a:solidFill>
                <a:latin typeface="Asap"/>
                <a:ea typeface="Asap"/>
                <a:cs typeface="Asap"/>
                <a:sym typeface="Asap"/>
              </a:rPr>
              <a:t> </a:t>
            </a:r>
            <a:r>
              <a:rPr lang="en-US" sz="3399" spc="203" dirty="0" err="1">
                <a:solidFill>
                  <a:srgbClr val="000000"/>
                </a:solidFill>
                <a:latin typeface="Asap"/>
                <a:ea typeface="Asap"/>
                <a:cs typeface="Asap"/>
                <a:sym typeface="Asap"/>
              </a:rPr>
              <a:t>đang</a:t>
            </a:r>
            <a:r>
              <a:rPr lang="en-US" sz="3399" spc="203" dirty="0">
                <a:solidFill>
                  <a:srgbClr val="000000"/>
                </a:solidFill>
                <a:latin typeface="Asap"/>
                <a:ea typeface="Asap"/>
                <a:cs typeface="Asap"/>
                <a:sym typeface="Asap"/>
              </a:rPr>
              <a:t> </a:t>
            </a:r>
            <a:r>
              <a:rPr lang="en-US" sz="3399" spc="203" dirty="0" err="1">
                <a:solidFill>
                  <a:srgbClr val="000000"/>
                </a:solidFill>
                <a:latin typeface="Asap"/>
                <a:ea typeface="Asap"/>
                <a:cs typeface="Asap"/>
                <a:sym typeface="Asap"/>
              </a:rPr>
              <a:t>bảo</a:t>
            </a:r>
            <a:r>
              <a:rPr lang="en-US" sz="3399" spc="203" dirty="0">
                <a:solidFill>
                  <a:srgbClr val="000000"/>
                </a:solidFill>
                <a:latin typeface="Asap"/>
                <a:ea typeface="Asap"/>
                <a:cs typeface="Asap"/>
                <a:sym typeface="Asap"/>
              </a:rPr>
              <a:t> </a:t>
            </a:r>
            <a:r>
              <a:rPr lang="en-US" sz="3399" spc="203" dirty="0" err="1">
                <a:solidFill>
                  <a:srgbClr val="000000"/>
                </a:solidFill>
                <a:latin typeface="Asap"/>
                <a:ea typeface="Asap"/>
                <a:cs typeface="Asap"/>
                <a:sym typeface="Asap"/>
              </a:rPr>
              <a:t>vệ</a:t>
            </a:r>
            <a:r>
              <a:rPr lang="en-US" sz="3399" spc="203" dirty="0">
                <a:solidFill>
                  <a:srgbClr val="000000"/>
                </a:solidFill>
                <a:latin typeface="Asap"/>
                <a:ea typeface="Asap"/>
                <a:cs typeface="Asap"/>
                <a:sym typeface="Asap"/>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8663659" y="6071953"/>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4994936" y="7891202"/>
            <a:ext cx="1268693" cy="1211025"/>
          </a:xfrm>
          <a:custGeom>
            <a:avLst/>
            <a:gdLst/>
            <a:ahLst/>
            <a:cxnLst/>
            <a:rect l="l" t="t" r="r" b="b"/>
            <a:pathLst>
              <a:path w="1268693" h="1211025">
                <a:moveTo>
                  <a:pt x="0" y="0"/>
                </a:moveTo>
                <a:lnTo>
                  <a:pt x="1268693" y="0"/>
                </a:lnTo>
                <a:lnTo>
                  <a:pt x="1268693" y="1211025"/>
                </a:lnTo>
                <a:lnTo>
                  <a:pt x="0" y="12110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4947320" y="-4612256"/>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p:cNvSpPr txBox="1"/>
          <p:nvPr/>
        </p:nvSpPr>
        <p:spPr>
          <a:xfrm>
            <a:off x="746281" y="5729019"/>
            <a:ext cx="11034696" cy="2400300"/>
          </a:xfrm>
          <a:prstGeom prst="rect">
            <a:avLst/>
          </a:prstGeom>
        </p:spPr>
        <p:txBody>
          <a:bodyPr lIns="0" tIns="0" rIns="0" bIns="0" rtlCol="0" anchor="t">
            <a:spAutoFit/>
          </a:bodyPr>
          <a:lstStyle/>
          <a:p>
            <a:pPr marL="0" lvl="0" indent="0" algn="just">
              <a:lnSpc>
                <a:spcPts val="4725"/>
              </a:lnSpc>
              <a:spcBef>
                <a:spcPct val="0"/>
              </a:spcBef>
            </a:pPr>
            <a:r>
              <a:rPr lang="en-US" sz="3500" b="1" spc="210">
                <a:solidFill>
                  <a:srgbClr val="000000"/>
                </a:solidFill>
                <a:latin typeface="Asap Bold"/>
                <a:ea typeface="Asap Bold"/>
                <a:cs typeface="Asap Bold"/>
                <a:sym typeface="Asap Bold"/>
              </a:rPr>
              <a:t>Mod Security:</a:t>
            </a:r>
            <a:r>
              <a:rPr lang="en-US" sz="3500" spc="210">
                <a:solidFill>
                  <a:srgbClr val="000000"/>
                </a:solidFill>
                <a:latin typeface="Asap"/>
                <a:ea typeface="Asap"/>
                <a:cs typeface="Asap"/>
                <a:sym typeface="Asap"/>
              </a:rPr>
              <a:t> một công cụ WAF mạnh mẽ, giúp bảo vệ các ứng dụng web khỏi các cuộc tấn công và đe dọa an ninh, đồng thời cung cấp giám sát và ghi log hoạt động.</a:t>
            </a:r>
          </a:p>
        </p:txBody>
      </p:sp>
      <p:sp>
        <p:nvSpPr>
          <p:cNvPr id="7" name="Freeform 7"/>
          <p:cNvSpPr/>
          <p:nvPr/>
        </p:nvSpPr>
        <p:spPr>
          <a:xfrm rot="-4176364">
            <a:off x="-4429539" y="7621790"/>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a:off x="13980564" y="5795694"/>
            <a:ext cx="3126190" cy="3156249"/>
          </a:xfrm>
          <a:custGeom>
            <a:avLst/>
            <a:gdLst/>
            <a:ahLst/>
            <a:cxnLst/>
            <a:rect l="l" t="t" r="r" b="b"/>
            <a:pathLst>
              <a:path w="3126190" h="3156249">
                <a:moveTo>
                  <a:pt x="0" y="0"/>
                </a:moveTo>
                <a:lnTo>
                  <a:pt x="3126189" y="0"/>
                </a:lnTo>
                <a:lnTo>
                  <a:pt x="3126189" y="3156249"/>
                </a:lnTo>
                <a:lnTo>
                  <a:pt x="0" y="3156249"/>
                </a:lnTo>
                <a:lnTo>
                  <a:pt x="0" y="0"/>
                </a:lnTo>
                <a:close/>
              </a:path>
            </a:pathLst>
          </a:custGeom>
          <a:blipFill>
            <a:blip r:embed="rId9"/>
            <a:stretch>
              <a:fillRect/>
            </a:stretch>
          </a:blipFill>
        </p:spPr>
        <p:txBody>
          <a:bodyPr/>
          <a:lstStyle/>
          <a:p>
            <a:endParaRPr lang="en-US"/>
          </a:p>
        </p:txBody>
      </p:sp>
      <p:sp>
        <p:nvSpPr>
          <p:cNvPr id="9" name="Freeform 9"/>
          <p:cNvSpPr/>
          <p:nvPr/>
        </p:nvSpPr>
        <p:spPr>
          <a:xfrm>
            <a:off x="13636397" y="2158131"/>
            <a:ext cx="3814522" cy="2408124"/>
          </a:xfrm>
          <a:custGeom>
            <a:avLst/>
            <a:gdLst/>
            <a:ahLst/>
            <a:cxnLst/>
            <a:rect l="l" t="t" r="r" b="b"/>
            <a:pathLst>
              <a:path w="3814522" h="2408124">
                <a:moveTo>
                  <a:pt x="0" y="0"/>
                </a:moveTo>
                <a:lnTo>
                  <a:pt x="3814522" y="0"/>
                </a:lnTo>
                <a:lnTo>
                  <a:pt x="3814522" y="2408125"/>
                </a:lnTo>
                <a:lnTo>
                  <a:pt x="0" y="2408125"/>
                </a:lnTo>
                <a:lnTo>
                  <a:pt x="0" y="0"/>
                </a:lnTo>
                <a:close/>
              </a:path>
            </a:pathLst>
          </a:custGeom>
          <a:blipFill>
            <a:blip r:embed="rId10"/>
            <a:stretch>
              <a:fillRect/>
            </a:stretch>
          </a:blipFill>
        </p:spPr>
        <p:txBody>
          <a:bodyPr/>
          <a:lstStyle/>
          <a:p>
            <a:endParaRPr lang="en-US"/>
          </a:p>
        </p:txBody>
      </p:sp>
      <p:sp>
        <p:nvSpPr>
          <p:cNvPr id="10" name="TextBox 10"/>
          <p:cNvSpPr txBox="1"/>
          <p:nvPr/>
        </p:nvSpPr>
        <p:spPr>
          <a:xfrm>
            <a:off x="487140" y="421958"/>
            <a:ext cx="9443440" cy="1099185"/>
          </a:xfrm>
          <a:prstGeom prst="rect">
            <a:avLst/>
          </a:prstGeom>
        </p:spPr>
        <p:txBody>
          <a:bodyPr lIns="0" tIns="0" rIns="0" bIns="0" rtlCol="0" anchor="t">
            <a:spAutoFit/>
          </a:bodyPr>
          <a:lstStyle/>
          <a:p>
            <a:pPr algn="l">
              <a:lnSpc>
                <a:spcPts val="8970"/>
              </a:lnSpc>
            </a:pPr>
            <a:r>
              <a:rPr lang="en-US" sz="6500" b="1" spc="344">
                <a:solidFill>
                  <a:srgbClr val="231F20"/>
                </a:solidFill>
                <a:latin typeface="Oswald Bold"/>
                <a:ea typeface="Oswald Bold"/>
                <a:cs typeface="Oswald Bold"/>
                <a:sym typeface="Oswald Bold"/>
              </a:rPr>
              <a:t>02. CÔNG NGHỆ SỬ DỤNG</a:t>
            </a:r>
          </a:p>
        </p:txBody>
      </p:sp>
      <p:sp>
        <p:nvSpPr>
          <p:cNvPr id="11" name="TextBox 11"/>
          <p:cNvSpPr txBox="1"/>
          <p:nvPr/>
        </p:nvSpPr>
        <p:spPr>
          <a:xfrm>
            <a:off x="746281" y="2423844"/>
            <a:ext cx="11034696" cy="2400300"/>
          </a:xfrm>
          <a:prstGeom prst="rect">
            <a:avLst/>
          </a:prstGeom>
        </p:spPr>
        <p:txBody>
          <a:bodyPr lIns="0" tIns="0" rIns="0" bIns="0" rtlCol="0" anchor="t">
            <a:spAutoFit/>
          </a:bodyPr>
          <a:lstStyle/>
          <a:p>
            <a:pPr marL="0" lvl="0" indent="0" algn="just">
              <a:lnSpc>
                <a:spcPts val="4725"/>
              </a:lnSpc>
              <a:spcBef>
                <a:spcPct val="0"/>
              </a:spcBef>
            </a:pPr>
            <a:r>
              <a:rPr lang="en-US" sz="3500" b="1" spc="210">
                <a:solidFill>
                  <a:srgbClr val="000000"/>
                </a:solidFill>
                <a:latin typeface="Asap Bold"/>
                <a:ea typeface="Asap Bold"/>
                <a:cs typeface="Asap Bold"/>
                <a:sym typeface="Asap Bold"/>
              </a:rPr>
              <a:t>DVWA:</a:t>
            </a:r>
            <a:r>
              <a:rPr lang="en-US" sz="3500" spc="210">
                <a:solidFill>
                  <a:srgbClr val="000000"/>
                </a:solidFill>
                <a:latin typeface="Asap"/>
                <a:ea typeface="Asap"/>
                <a:cs typeface="Asap"/>
                <a:sym typeface="Asap"/>
              </a:rPr>
              <a:t> Damn Vulnerable Web Application là một ứng dụng web chứa lỗ hổng bảo mật, được sử dụng để luyện tập và kiểm tra các kỹ năng bảo mật ứng dụng web.</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8663659" y="6071953"/>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5005634" y="-4833750"/>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4176364">
            <a:off x="-4503370" y="7375686"/>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13490349" y="5698411"/>
            <a:ext cx="3030571" cy="3559889"/>
          </a:xfrm>
          <a:custGeom>
            <a:avLst/>
            <a:gdLst/>
            <a:ahLst/>
            <a:cxnLst/>
            <a:rect l="l" t="t" r="r" b="b"/>
            <a:pathLst>
              <a:path w="3030571" h="3559889">
                <a:moveTo>
                  <a:pt x="0" y="0"/>
                </a:moveTo>
                <a:lnTo>
                  <a:pt x="3030571" y="0"/>
                </a:lnTo>
                <a:lnTo>
                  <a:pt x="3030571" y="3559889"/>
                </a:lnTo>
                <a:lnTo>
                  <a:pt x="0" y="3559889"/>
                </a:lnTo>
                <a:lnTo>
                  <a:pt x="0" y="0"/>
                </a:lnTo>
                <a:close/>
              </a:path>
            </a:pathLst>
          </a:custGeom>
          <a:blipFill>
            <a:blip r:embed="rId7"/>
            <a:stretch>
              <a:fillRect/>
            </a:stretch>
          </a:blipFill>
        </p:spPr>
        <p:txBody>
          <a:bodyPr/>
          <a:lstStyle/>
          <a:p>
            <a:endParaRPr lang="en-US"/>
          </a:p>
        </p:txBody>
      </p:sp>
      <p:sp>
        <p:nvSpPr>
          <p:cNvPr id="7" name="Freeform 7"/>
          <p:cNvSpPr/>
          <p:nvPr/>
        </p:nvSpPr>
        <p:spPr>
          <a:xfrm>
            <a:off x="13100807" y="1620475"/>
            <a:ext cx="3809654" cy="3227750"/>
          </a:xfrm>
          <a:custGeom>
            <a:avLst/>
            <a:gdLst/>
            <a:ahLst/>
            <a:cxnLst/>
            <a:rect l="l" t="t" r="r" b="b"/>
            <a:pathLst>
              <a:path w="3809654" h="3227750">
                <a:moveTo>
                  <a:pt x="0" y="0"/>
                </a:moveTo>
                <a:lnTo>
                  <a:pt x="3809655" y="0"/>
                </a:lnTo>
                <a:lnTo>
                  <a:pt x="3809655" y="3227750"/>
                </a:lnTo>
                <a:lnTo>
                  <a:pt x="0" y="3227750"/>
                </a:lnTo>
                <a:lnTo>
                  <a:pt x="0" y="0"/>
                </a:lnTo>
                <a:close/>
              </a:path>
            </a:pathLst>
          </a:custGeom>
          <a:blipFill>
            <a:blip r:embed="rId8"/>
            <a:stretch>
              <a:fillRect/>
            </a:stretch>
          </a:blipFill>
        </p:spPr>
        <p:txBody>
          <a:bodyPr/>
          <a:lstStyle/>
          <a:p>
            <a:endParaRPr lang="en-US"/>
          </a:p>
        </p:txBody>
      </p:sp>
      <p:sp>
        <p:nvSpPr>
          <p:cNvPr id="8" name="TextBox 8"/>
          <p:cNvSpPr txBox="1"/>
          <p:nvPr/>
        </p:nvSpPr>
        <p:spPr>
          <a:xfrm>
            <a:off x="487140" y="421958"/>
            <a:ext cx="9443440" cy="1099185"/>
          </a:xfrm>
          <a:prstGeom prst="rect">
            <a:avLst/>
          </a:prstGeom>
        </p:spPr>
        <p:txBody>
          <a:bodyPr lIns="0" tIns="0" rIns="0" bIns="0" rtlCol="0" anchor="t">
            <a:spAutoFit/>
          </a:bodyPr>
          <a:lstStyle/>
          <a:p>
            <a:pPr algn="l">
              <a:lnSpc>
                <a:spcPts val="8970"/>
              </a:lnSpc>
            </a:pPr>
            <a:r>
              <a:rPr lang="en-US" sz="6500" b="1" spc="344">
                <a:solidFill>
                  <a:srgbClr val="231F20"/>
                </a:solidFill>
                <a:latin typeface="Oswald Bold"/>
                <a:ea typeface="Oswald Bold"/>
                <a:cs typeface="Oswald Bold"/>
                <a:sym typeface="Oswald Bold"/>
              </a:rPr>
              <a:t>02. CÔNG NGHỆ SỬ DỤNG</a:t>
            </a:r>
          </a:p>
        </p:txBody>
      </p:sp>
      <p:sp>
        <p:nvSpPr>
          <p:cNvPr id="9" name="TextBox 9"/>
          <p:cNvSpPr txBox="1"/>
          <p:nvPr/>
        </p:nvSpPr>
        <p:spPr>
          <a:xfrm>
            <a:off x="771984" y="2447925"/>
            <a:ext cx="10370215" cy="2400300"/>
          </a:xfrm>
          <a:prstGeom prst="rect">
            <a:avLst/>
          </a:prstGeom>
        </p:spPr>
        <p:txBody>
          <a:bodyPr lIns="0" tIns="0" rIns="0" bIns="0" rtlCol="0" anchor="t">
            <a:spAutoFit/>
          </a:bodyPr>
          <a:lstStyle/>
          <a:p>
            <a:pPr marL="0" lvl="0" indent="0" algn="just">
              <a:lnSpc>
                <a:spcPts val="4725"/>
              </a:lnSpc>
              <a:spcBef>
                <a:spcPct val="0"/>
              </a:spcBef>
            </a:pPr>
            <a:r>
              <a:rPr lang="en-US" sz="3500" b="1" spc="210">
                <a:solidFill>
                  <a:srgbClr val="000000"/>
                </a:solidFill>
                <a:latin typeface="Asap Bold"/>
                <a:ea typeface="Asap Bold"/>
                <a:cs typeface="Asap Bold"/>
                <a:sym typeface="Asap Bold"/>
              </a:rPr>
              <a:t>Suricata/ Snort:</a:t>
            </a:r>
            <a:r>
              <a:rPr lang="en-US" sz="3500" spc="210">
                <a:solidFill>
                  <a:srgbClr val="000000"/>
                </a:solidFill>
                <a:latin typeface="Asap"/>
                <a:ea typeface="Asap"/>
                <a:cs typeface="Asap"/>
                <a:sym typeface="Asap"/>
              </a:rPr>
              <a:t>  là một công cụ IDS mạnh mẽ và linh hoạt, được sử dụng rộng rãi để giám sát và phát hiện các hoạt động mạng bất thường hoặc tấn công.</a:t>
            </a:r>
          </a:p>
        </p:txBody>
      </p:sp>
      <p:sp>
        <p:nvSpPr>
          <p:cNvPr id="10" name="TextBox 10"/>
          <p:cNvSpPr txBox="1"/>
          <p:nvPr/>
        </p:nvSpPr>
        <p:spPr>
          <a:xfrm>
            <a:off x="771984" y="5891006"/>
            <a:ext cx="10370215" cy="2400300"/>
          </a:xfrm>
          <a:prstGeom prst="rect">
            <a:avLst/>
          </a:prstGeom>
        </p:spPr>
        <p:txBody>
          <a:bodyPr lIns="0" tIns="0" rIns="0" bIns="0" rtlCol="0" anchor="t">
            <a:spAutoFit/>
          </a:bodyPr>
          <a:lstStyle/>
          <a:p>
            <a:pPr marL="0" lvl="0" indent="0" algn="just">
              <a:lnSpc>
                <a:spcPts val="4725"/>
              </a:lnSpc>
              <a:spcBef>
                <a:spcPct val="0"/>
              </a:spcBef>
            </a:pPr>
            <a:r>
              <a:rPr lang="en-US" sz="3500" b="1" spc="210">
                <a:solidFill>
                  <a:srgbClr val="000000"/>
                </a:solidFill>
                <a:latin typeface="Asap Bold"/>
                <a:ea typeface="Asap Bold"/>
                <a:cs typeface="Asap Bold"/>
                <a:sym typeface="Asap Bold"/>
              </a:rPr>
              <a:t>ELK stack:</a:t>
            </a:r>
            <a:r>
              <a:rPr lang="en-US" sz="3500" spc="210">
                <a:solidFill>
                  <a:srgbClr val="000000"/>
                </a:solidFill>
                <a:latin typeface="Asap"/>
                <a:ea typeface="Asap"/>
                <a:cs typeface="Asap"/>
                <a:sym typeface="Asap"/>
              </a:rPr>
              <a:t> Bộ công cụ bao gồm Elasticsearch, Logstash và Kibana, có khả năng thu thập, chuyển đổi, lưu trữ, tìm kiếm và phân tích dữ liệu log.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8663659" y="6071953"/>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5005634" y="-4833750"/>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4176364">
            <a:off x="-4503370" y="7375686"/>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2445449" y="1615296"/>
            <a:ext cx="13485183" cy="8478809"/>
          </a:xfrm>
          <a:custGeom>
            <a:avLst/>
            <a:gdLst/>
            <a:ahLst/>
            <a:cxnLst/>
            <a:rect l="l" t="t" r="r" b="b"/>
            <a:pathLst>
              <a:path w="13485183" h="8478809">
                <a:moveTo>
                  <a:pt x="0" y="0"/>
                </a:moveTo>
                <a:lnTo>
                  <a:pt x="13485182" y="0"/>
                </a:lnTo>
                <a:lnTo>
                  <a:pt x="13485182" y="8478809"/>
                </a:lnTo>
                <a:lnTo>
                  <a:pt x="0" y="8478809"/>
                </a:lnTo>
                <a:lnTo>
                  <a:pt x="0" y="0"/>
                </a:lnTo>
                <a:close/>
              </a:path>
            </a:pathLst>
          </a:custGeom>
          <a:blipFill>
            <a:blip r:embed="rId7"/>
            <a:stretch>
              <a:fillRect/>
            </a:stretch>
          </a:blipFill>
        </p:spPr>
        <p:txBody>
          <a:bodyPr/>
          <a:lstStyle/>
          <a:p>
            <a:endParaRPr lang="en-US"/>
          </a:p>
        </p:txBody>
      </p:sp>
      <p:sp>
        <p:nvSpPr>
          <p:cNvPr id="7" name="TextBox 7"/>
          <p:cNvSpPr txBox="1"/>
          <p:nvPr/>
        </p:nvSpPr>
        <p:spPr>
          <a:xfrm>
            <a:off x="487140" y="421958"/>
            <a:ext cx="9443440" cy="1099185"/>
          </a:xfrm>
          <a:prstGeom prst="rect">
            <a:avLst/>
          </a:prstGeom>
        </p:spPr>
        <p:txBody>
          <a:bodyPr lIns="0" tIns="0" rIns="0" bIns="0" rtlCol="0" anchor="t">
            <a:spAutoFit/>
          </a:bodyPr>
          <a:lstStyle/>
          <a:p>
            <a:pPr algn="l">
              <a:lnSpc>
                <a:spcPts val="8970"/>
              </a:lnSpc>
            </a:pPr>
            <a:r>
              <a:rPr lang="en-US" sz="6500" b="1" spc="344">
                <a:solidFill>
                  <a:srgbClr val="231F20"/>
                </a:solidFill>
                <a:latin typeface="Oswald Bold"/>
                <a:ea typeface="Oswald Bold"/>
                <a:cs typeface="Oswald Bold"/>
                <a:sym typeface="Oswald Bold"/>
              </a:rPr>
              <a:t>03. MÔ HÌNH TRIỂN KHAI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4787377" y="3340371"/>
            <a:ext cx="7332153" cy="2021205"/>
          </a:xfrm>
          <a:prstGeom prst="rect">
            <a:avLst/>
          </a:prstGeom>
        </p:spPr>
        <p:txBody>
          <a:bodyPr lIns="0" tIns="0" rIns="0" bIns="0" rtlCol="0" anchor="t">
            <a:spAutoFit/>
          </a:bodyPr>
          <a:lstStyle/>
          <a:p>
            <a:pPr algn="l">
              <a:lnSpc>
                <a:spcPts val="16560"/>
              </a:lnSpc>
            </a:pPr>
            <a:r>
              <a:rPr lang="en-US" sz="12000" b="1" spc="1176">
                <a:solidFill>
                  <a:srgbClr val="FFFFFF"/>
                </a:solidFill>
                <a:latin typeface="Oswald Bold"/>
                <a:ea typeface="Oswald Bold"/>
                <a:cs typeface="Oswald Bold"/>
                <a:sym typeface="Oswald Bold"/>
              </a:rPr>
              <a:t>04. DEMO</a:t>
            </a:r>
          </a:p>
        </p:txBody>
      </p:sp>
      <p:sp>
        <p:nvSpPr>
          <p:cNvPr id="4" name="Freeform 4"/>
          <p:cNvSpPr/>
          <p:nvPr/>
        </p:nvSpPr>
        <p:spPr>
          <a:xfrm>
            <a:off x="13447294" y="-384319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8663659" y="6071953"/>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5005634" y="-4833750"/>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4176364">
            <a:off x="-4503370" y="7375686"/>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487140" y="441008"/>
            <a:ext cx="13258055" cy="857250"/>
          </a:xfrm>
          <a:prstGeom prst="rect">
            <a:avLst/>
          </a:prstGeom>
        </p:spPr>
        <p:txBody>
          <a:bodyPr lIns="0" tIns="0" rIns="0" bIns="0" rtlCol="0" anchor="t">
            <a:spAutoFit/>
          </a:bodyPr>
          <a:lstStyle/>
          <a:p>
            <a:pPr algn="l">
              <a:lnSpc>
                <a:spcPts val="6900"/>
              </a:lnSpc>
            </a:pPr>
            <a:r>
              <a:rPr lang="en-US" sz="5000" b="1" spc="265">
                <a:solidFill>
                  <a:srgbClr val="231F20"/>
                </a:solidFill>
                <a:latin typeface="Oswald Bold"/>
                <a:ea typeface="Oswald Bold"/>
                <a:cs typeface="Oswald Bold"/>
                <a:sym typeface="Oswald Bold"/>
              </a:rPr>
              <a:t>KIỂM TRA ĐẨY LOG VỀ WAZUH SERVER</a:t>
            </a:r>
          </a:p>
        </p:txBody>
      </p:sp>
      <p:sp>
        <p:nvSpPr>
          <p:cNvPr id="7" name="TextBox 7"/>
          <p:cNvSpPr txBox="1"/>
          <p:nvPr/>
        </p:nvSpPr>
        <p:spPr>
          <a:xfrm>
            <a:off x="487140" y="1636251"/>
            <a:ext cx="15385031" cy="600075"/>
          </a:xfrm>
          <a:prstGeom prst="rect">
            <a:avLst/>
          </a:prstGeom>
        </p:spPr>
        <p:txBody>
          <a:bodyPr lIns="0" tIns="0" rIns="0" bIns="0" rtlCol="0" anchor="t">
            <a:spAutoFit/>
          </a:bodyPr>
          <a:lstStyle/>
          <a:p>
            <a:pPr marL="0" lvl="0" indent="0" algn="just">
              <a:lnSpc>
                <a:spcPts val="4725"/>
              </a:lnSpc>
              <a:spcBef>
                <a:spcPct val="0"/>
              </a:spcBef>
            </a:pPr>
            <a:r>
              <a:rPr lang="en-US" sz="3500" spc="210">
                <a:solidFill>
                  <a:srgbClr val="000000"/>
                </a:solidFill>
                <a:latin typeface="Asap"/>
                <a:ea typeface="Asap"/>
                <a:cs typeface="Asap"/>
                <a:sym typeface="Asap"/>
              </a:rPr>
              <a:t>Tấn công SYN flood vào máy metasploitable được giám sát bởi Snort.</a:t>
            </a:r>
          </a:p>
        </p:txBody>
      </p:sp>
      <p:sp>
        <p:nvSpPr>
          <p:cNvPr id="8" name="Freeform 8"/>
          <p:cNvSpPr/>
          <p:nvPr/>
        </p:nvSpPr>
        <p:spPr>
          <a:xfrm>
            <a:off x="487140" y="2483995"/>
            <a:ext cx="11062167" cy="7577689"/>
          </a:xfrm>
          <a:custGeom>
            <a:avLst/>
            <a:gdLst/>
            <a:ahLst/>
            <a:cxnLst/>
            <a:rect l="l" t="t" r="r" b="b"/>
            <a:pathLst>
              <a:path w="11062167" h="7577689">
                <a:moveTo>
                  <a:pt x="0" y="0"/>
                </a:moveTo>
                <a:lnTo>
                  <a:pt x="11062167" y="0"/>
                </a:lnTo>
                <a:lnTo>
                  <a:pt x="11062167" y="7577689"/>
                </a:lnTo>
                <a:lnTo>
                  <a:pt x="0" y="7577689"/>
                </a:lnTo>
                <a:lnTo>
                  <a:pt x="0" y="0"/>
                </a:lnTo>
                <a:close/>
              </a:path>
            </a:pathLst>
          </a:custGeom>
          <a:blipFill>
            <a:blip r:embed="rId7"/>
            <a:stretch>
              <a:fillRect/>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926</Words>
  <Application>Microsoft Office PowerPoint</Application>
  <PresentationFormat>Custom</PresentationFormat>
  <Paragraphs>80</Paragraphs>
  <Slides>31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Asap Bold</vt:lpstr>
      <vt:lpstr>Calibri</vt:lpstr>
      <vt:lpstr>Arial</vt:lpstr>
      <vt:lpstr>Asap</vt:lpstr>
      <vt:lpstr>Oswald Bold</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Đồ án chuyên nghành</dc:title>
  <cp:lastModifiedBy>Hà Xuân Hà</cp:lastModifiedBy>
  <cp:revision>2</cp:revision>
  <dcterms:created xsi:type="dcterms:W3CDTF">2006-08-16T00:00:00Z</dcterms:created>
  <dcterms:modified xsi:type="dcterms:W3CDTF">2024-12-09T16:57:49Z</dcterms:modified>
  <dc:identifier>DAGXroUDAoc</dc:identifier>
</cp:coreProperties>
</file>